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handoutMasterIdLst>
    <p:handoutMasterId r:id="rId30"/>
  </p:handoutMasterIdLst>
  <p:sldIdLst>
    <p:sldId id="257" r:id="rId3"/>
    <p:sldId id="269" r:id="rId4"/>
    <p:sldId id="258" r:id="rId5"/>
    <p:sldId id="325" r:id="rId6"/>
    <p:sldId id="272" r:id="rId7"/>
    <p:sldId id="277" r:id="rId8"/>
    <p:sldId id="278" r:id="rId9"/>
    <p:sldId id="273" r:id="rId10"/>
    <p:sldId id="279" r:id="rId11"/>
    <p:sldId id="280" r:id="rId12"/>
    <p:sldId id="322" r:id="rId13"/>
    <p:sldId id="282" r:id="rId14"/>
    <p:sldId id="284" r:id="rId15"/>
    <p:sldId id="285" r:id="rId16"/>
    <p:sldId id="291" r:id="rId17"/>
    <p:sldId id="292" r:id="rId18"/>
    <p:sldId id="293" r:id="rId19"/>
    <p:sldId id="294" r:id="rId20"/>
    <p:sldId id="296" r:id="rId21"/>
    <p:sldId id="327" r:id="rId22"/>
    <p:sldId id="306" r:id="rId23"/>
    <p:sldId id="307" r:id="rId24"/>
    <p:sldId id="308" r:id="rId25"/>
    <p:sldId id="309" r:id="rId26"/>
    <p:sldId id="311" r:id="rId27"/>
    <p:sldId id="32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E11932"/>
    <a:srgbClr val="A0B4C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3" autoAdjust="0"/>
    <p:restoredTop sz="86377" autoAdjust="0"/>
  </p:normalViewPr>
  <p:slideViewPr>
    <p:cSldViewPr>
      <p:cViewPr varScale="1">
        <p:scale>
          <a:sx n="78" d="100"/>
          <a:sy n="78" d="100"/>
        </p:scale>
        <p:origin x="-996" y="-102"/>
      </p:cViewPr>
      <p:guideLst>
        <p:guide orient="horz" pos="2160"/>
        <p:guide pos="2880"/>
      </p:guideLst>
    </p:cSldViewPr>
  </p:slideViewPr>
  <p:outlineViewPr>
    <p:cViewPr>
      <p:scale>
        <a:sx n="33" d="100"/>
        <a:sy n="33" d="100"/>
      </p:scale>
      <p:origin x="0" y="27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izabeth%20Hoffman\Documents\My%20Dropbox\WORK%20-%20Liz\Misc%20Marketing%20Stuff\BIMA%20-%20Ori's%20Study\LIFT%20GRAPH%20telecom%207.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izabeth%20Hoffman\Documents\My%20Dropbox\WORK%20-%20Liz\Misc%20Marketing%20Stuff\BIMA%20-%20Ori's%20Study\LIFT%20GRAPH%20telecom%207.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izabeth%20Hoffman\Documents\My%20Dropbox\WORK%20-%20Liz\Misc%20Marketing%20Stuff\BIMA%20-%20Ori's%20Study\slides\ResultsSummary2_edit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izabeth%20Hoffman\Documents\My%20Dropbox\WORK%20-%20Liz\Misc%20Marketing%20Stuff\BIMA%20-%20Ori's%20Study\LIFT%20GRAPH%20telecom%207.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lizabeth%20Hoffman\Documents\My%20Dropbox\WORK%20-%20Liz\Misc%20Marketing%20Stuff\BIMA%20-%20Ori's%20Study\LIFT%20GRAPH%20b2b%207.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izabeth%20Hoffman\Documents\My%20Dropbox\WORK%20-%20Liz\Misc%20Marketing%20Stuff\BIMA%20-%20Ori's%20Study\LIFT%20GRAPH%20hotel%20creative%207.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sz="1600"/>
            </a:pPr>
            <a:r>
              <a:rPr lang="en-US" sz="1600" baseline="0" dirty="0" smtClean="0">
                <a:latin typeface="Arial Black" pitchFamily="34" charset="0"/>
              </a:rPr>
              <a:t>RELATIVE LIFT:</a:t>
            </a:r>
          </a:p>
          <a:p>
            <a:pPr algn="l">
              <a:defRPr sz="1600"/>
            </a:pPr>
            <a:r>
              <a:rPr lang="en-US" sz="1600" dirty="0" smtClean="0">
                <a:latin typeface="Arial Black" pitchFamily="34" charset="0"/>
              </a:rPr>
              <a:t>EXPOSED VS. UNEXPOSED USERS</a:t>
            </a:r>
            <a:endParaRPr lang="en-US" sz="1600" dirty="0">
              <a:latin typeface="Arial Black" pitchFamily="34" charset="0"/>
            </a:endParaRPr>
          </a:p>
        </c:rich>
      </c:tx>
      <c:layout>
        <c:manualLayout>
          <c:xMode val="edge"/>
          <c:yMode val="edge"/>
          <c:x val="9.4299051145873625E-4"/>
          <c:y val="3.7881264835012342E-2"/>
        </c:manualLayout>
      </c:layout>
    </c:title>
    <c:plotArea>
      <c:layout>
        <c:manualLayout>
          <c:layoutTarget val="inner"/>
          <c:xMode val="edge"/>
          <c:yMode val="edge"/>
          <c:x val="7.8241224519832245E-2"/>
          <c:y val="0.22836300620700306"/>
          <c:w val="0.90462481909388059"/>
          <c:h val="0.60034814554619065"/>
        </c:manualLayout>
      </c:layout>
      <c:barChart>
        <c:barDir val="col"/>
        <c:grouping val="clustered"/>
        <c:ser>
          <c:idx val="1"/>
          <c:order val="0"/>
          <c:tx>
            <c:strRef>
              <c:f>Sheet1!$C$1</c:f>
              <c:strCache>
                <c:ptCount val="1"/>
                <c:pt idx="0">
                  <c:v>DID NOT SEE AD</c:v>
                </c:pt>
              </c:strCache>
            </c:strRef>
          </c:tx>
          <c:spPr>
            <a:solidFill>
              <a:srgbClr val="E11932"/>
            </a:solidFill>
          </c:spPr>
          <c:cat>
            <c:strRef>
              <c:f>Sheet1!$B$2:$B$9</c:f>
              <c:strCache>
                <c:ptCount val="8"/>
                <c:pt idx="0">
                  <c:v>RETARGETING</c:v>
                </c:pt>
                <c:pt idx="1">
                  <c:v>M6D 
PROSPECTING</c:v>
                </c:pt>
                <c:pt idx="3">
                  <c:v>RETARGETING</c:v>
                </c:pt>
                <c:pt idx="4">
                  <c:v>M6D 
PROSPECTING</c:v>
                </c:pt>
                <c:pt idx="6">
                  <c:v>RETARGETING</c:v>
                </c:pt>
                <c:pt idx="7">
                  <c:v>M6D 
PROSPECTING</c:v>
                </c:pt>
              </c:strCache>
            </c:strRef>
          </c:cat>
          <c:val>
            <c:numRef>
              <c:f>Sheet1!$C$2:$C$9</c:f>
              <c:numCache>
                <c:formatCode>0.00%</c:formatCode>
                <c:ptCount val="8"/>
                <c:pt idx="0">
                  <c:v>0.11060000000000003</c:v>
                </c:pt>
                <c:pt idx="1">
                  <c:v>7.000000000000008E-3</c:v>
                </c:pt>
                <c:pt idx="3">
                  <c:v>2.2200000000000029E-2</c:v>
                </c:pt>
                <c:pt idx="4">
                  <c:v>3.6000000000000051E-3</c:v>
                </c:pt>
                <c:pt idx="6">
                  <c:v>7.0000000000000034E-2</c:v>
                </c:pt>
                <c:pt idx="7">
                  <c:v>4.2000000000000032E-3</c:v>
                </c:pt>
              </c:numCache>
            </c:numRef>
          </c:val>
        </c:ser>
        <c:ser>
          <c:idx val="0"/>
          <c:order val="1"/>
          <c:tx>
            <c:strRef>
              <c:f>Sheet1!$D$1</c:f>
              <c:strCache>
                <c:ptCount val="1"/>
                <c:pt idx="0">
                  <c:v>SAW AD</c:v>
                </c:pt>
              </c:strCache>
            </c:strRef>
          </c:tx>
          <c:spPr>
            <a:solidFill>
              <a:srgbClr val="326E8C"/>
            </a:solidFill>
          </c:spPr>
          <c:cat>
            <c:strRef>
              <c:f>Sheet1!$B$2:$B$9</c:f>
              <c:strCache>
                <c:ptCount val="8"/>
                <c:pt idx="0">
                  <c:v>RETARGETING</c:v>
                </c:pt>
                <c:pt idx="1">
                  <c:v>M6D 
PROSPECTING</c:v>
                </c:pt>
                <c:pt idx="3">
                  <c:v>RETARGETING</c:v>
                </c:pt>
                <c:pt idx="4">
                  <c:v>M6D 
PROSPECTING</c:v>
                </c:pt>
                <c:pt idx="6">
                  <c:v>RETARGETING</c:v>
                </c:pt>
                <c:pt idx="7">
                  <c:v>M6D 
PROSPECTING</c:v>
                </c:pt>
              </c:strCache>
            </c:strRef>
          </c:cat>
          <c:val>
            <c:numRef>
              <c:f>Sheet1!$D$2:$D$9</c:f>
              <c:numCache>
                <c:formatCode>0.00%</c:formatCode>
                <c:ptCount val="8"/>
                <c:pt idx="0">
                  <c:v>0.11590000000000003</c:v>
                </c:pt>
                <c:pt idx="1">
                  <c:v>1.5800000000000019E-2</c:v>
                </c:pt>
                <c:pt idx="3">
                  <c:v>2.0400000000000012E-2</c:v>
                </c:pt>
                <c:pt idx="4">
                  <c:v>4.7000000000000063E-3</c:v>
                </c:pt>
                <c:pt idx="6">
                  <c:v>7.7900000000000053E-2</c:v>
                </c:pt>
                <c:pt idx="7">
                  <c:v>1.1000000000000017E-2</c:v>
                </c:pt>
              </c:numCache>
            </c:numRef>
          </c:val>
        </c:ser>
        <c:axId val="56637696"/>
        <c:axId val="56643584"/>
      </c:barChart>
      <c:catAx>
        <c:axId val="56637696"/>
        <c:scaling>
          <c:orientation val="minMax"/>
        </c:scaling>
        <c:axPos val="b"/>
        <c:minorGridlines>
          <c:spPr>
            <a:ln>
              <a:solidFill>
                <a:srgbClr val="D9D9D9"/>
              </a:solidFill>
            </a:ln>
          </c:spPr>
        </c:minorGridlines>
        <c:tickLblPos val="nextTo"/>
        <c:txPr>
          <a:bodyPr/>
          <a:lstStyle/>
          <a:p>
            <a:pPr>
              <a:defRPr sz="800"/>
            </a:pPr>
            <a:endParaRPr lang="en-US"/>
          </a:p>
        </c:txPr>
        <c:crossAx val="56643584"/>
        <c:crosses val="autoZero"/>
        <c:auto val="1"/>
        <c:lblAlgn val="ctr"/>
        <c:lblOffset val="100"/>
      </c:catAx>
      <c:valAx>
        <c:axId val="56643584"/>
        <c:scaling>
          <c:orientation val="minMax"/>
        </c:scaling>
        <c:axPos val="l"/>
        <c:minorGridlines>
          <c:spPr>
            <a:ln>
              <a:solidFill>
                <a:srgbClr val="D9D9D9"/>
              </a:solidFill>
            </a:ln>
          </c:spPr>
        </c:minorGridlines>
        <c:title>
          <c:tx>
            <c:rich>
              <a:bodyPr rot="-5400000" vert="horz"/>
              <a:lstStyle/>
              <a:p>
                <a:pPr>
                  <a:defRPr/>
                </a:pPr>
                <a:r>
                  <a:rPr lang="en-US" dirty="0" smtClean="0"/>
                  <a:t>CONVERSION</a:t>
                </a:r>
                <a:r>
                  <a:rPr lang="en-US" baseline="0" dirty="0" smtClean="0"/>
                  <a:t> RATE</a:t>
                </a:r>
                <a:endParaRPr lang="en-US" dirty="0"/>
              </a:p>
            </c:rich>
          </c:tx>
          <c:layout/>
        </c:title>
        <c:numFmt formatCode="0%" sourceLinked="0"/>
        <c:tickLblPos val="nextTo"/>
        <c:crossAx val="56637696"/>
        <c:crosses val="autoZero"/>
        <c:crossBetween val="between"/>
      </c:valAx>
    </c:plotArea>
    <c:legend>
      <c:legendPos val="t"/>
      <c:layout>
        <c:manualLayout>
          <c:xMode val="edge"/>
          <c:yMode val="edge"/>
          <c:x val="0.22001478201342328"/>
          <c:y val="0.19027756809107305"/>
          <c:w val="0.55997061419854133"/>
          <c:h val="4.3323868322053975E-2"/>
        </c:manualLayout>
      </c:layout>
    </c:legend>
    <c:plotVisOnly val="1"/>
  </c:chart>
  <c:spPr>
    <a:ln>
      <a:noFill/>
    </a:ln>
  </c:spPr>
  <c:txPr>
    <a:bodyPr/>
    <a:lstStyle/>
    <a:p>
      <a:pPr>
        <a:defRPr>
          <a:solidFill>
            <a:schemeClr val="tx1">
              <a:lumMod val="75000"/>
              <a:lumOff val="25000"/>
            </a:schemeClr>
          </a:solidFill>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l">
              <a:defRPr sz="1600">
                <a:latin typeface="Century Gothic"/>
                <a:cs typeface="Century Gothic"/>
              </a:defRPr>
            </a:pPr>
            <a:r>
              <a:rPr lang="en-US" sz="1600" baseline="0" dirty="0" smtClean="0">
                <a:latin typeface="Century Gothic"/>
                <a:cs typeface="Century Gothic"/>
              </a:rPr>
              <a:t>Conversion Rates</a:t>
            </a:r>
          </a:p>
        </c:rich>
      </c:tx>
      <c:layout>
        <c:manualLayout>
          <c:xMode val="edge"/>
          <c:yMode val="edge"/>
          <c:x val="0.31556426245969255"/>
          <c:y val="6.410677058357353E-2"/>
        </c:manualLayout>
      </c:layout>
    </c:title>
    <c:plotArea>
      <c:layout>
        <c:manualLayout>
          <c:layoutTarget val="inner"/>
          <c:xMode val="edge"/>
          <c:yMode val="edge"/>
          <c:x val="7.8241224519832231E-2"/>
          <c:y val="0.22836300620700301"/>
          <c:w val="0.9046248190938817"/>
          <c:h val="0.60034814554619165"/>
        </c:manualLayout>
      </c:layout>
      <c:barChart>
        <c:barDir val="col"/>
        <c:grouping val="clustered"/>
        <c:ser>
          <c:idx val="0"/>
          <c:order val="0"/>
          <c:tx>
            <c:strRef>
              <c:f>Sheet1!$D$1</c:f>
              <c:strCache>
                <c:ptCount val="1"/>
                <c:pt idx="0">
                  <c:v>SAW AD</c:v>
                </c:pt>
              </c:strCache>
            </c:strRef>
          </c:tx>
          <c:spPr>
            <a:solidFill>
              <a:srgbClr val="326E8C"/>
            </a:solidFill>
          </c:spPr>
          <c:cat>
            <c:strRef>
              <c:f>Sheet1!$B$2:$B$9</c:f>
              <c:strCache>
                <c:ptCount val="8"/>
                <c:pt idx="0">
                  <c:v>RETARGETING</c:v>
                </c:pt>
                <c:pt idx="1">
                  <c:v>M6D 
PROSPECTING</c:v>
                </c:pt>
                <c:pt idx="3">
                  <c:v>RETARGETING</c:v>
                </c:pt>
                <c:pt idx="4">
                  <c:v>M6D 
PROSPECTING</c:v>
                </c:pt>
                <c:pt idx="6">
                  <c:v>RETARGETING</c:v>
                </c:pt>
                <c:pt idx="7">
                  <c:v>M6D 
PROSPECTING</c:v>
                </c:pt>
              </c:strCache>
            </c:strRef>
          </c:cat>
          <c:val>
            <c:numRef>
              <c:f>Sheet1!$D$2:$D$9</c:f>
              <c:numCache>
                <c:formatCode>0.00%</c:formatCode>
                <c:ptCount val="8"/>
                <c:pt idx="0">
                  <c:v>0.1159</c:v>
                </c:pt>
                <c:pt idx="1">
                  <c:v>1.5800000000000019E-2</c:v>
                </c:pt>
                <c:pt idx="3">
                  <c:v>2.0400000000000012E-2</c:v>
                </c:pt>
                <c:pt idx="4">
                  <c:v>4.7000000000000123E-3</c:v>
                </c:pt>
                <c:pt idx="6">
                  <c:v>7.7900000000000039E-2</c:v>
                </c:pt>
                <c:pt idx="7">
                  <c:v>1.1000000000000015E-2</c:v>
                </c:pt>
              </c:numCache>
            </c:numRef>
          </c:val>
        </c:ser>
        <c:axId val="56677504"/>
        <c:axId val="56679040"/>
      </c:barChart>
      <c:catAx>
        <c:axId val="56677504"/>
        <c:scaling>
          <c:orientation val="minMax"/>
        </c:scaling>
        <c:axPos val="b"/>
        <c:minorGridlines>
          <c:spPr>
            <a:ln>
              <a:solidFill>
                <a:srgbClr val="D9D9D9"/>
              </a:solidFill>
            </a:ln>
          </c:spPr>
        </c:minorGridlines>
        <c:tickLblPos val="nextTo"/>
        <c:txPr>
          <a:bodyPr/>
          <a:lstStyle/>
          <a:p>
            <a:pPr>
              <a:defRPr sz="800"/>
            </a:pPr>
            <a:endParaRPr lang="en-US"/>
          </a:p>
        </c:txPr>
        <c:crossAx val="56679040"/>
        <c:crosses val="autoZero"/>
        <c:auto val="1"/>
        <c:lblAlgn val="ctr"/>
        <c:lblOffset val="100"/>
      </c:catAx>
      <c:valAx>
        <c:axId val="56679040"/>
        <c:scaling>
          <c:orientation val="minMax"/>
        </c:scaling>
        <c:axPos val="l"/>
        <c:minorGridlines>
          <c:spPr>
            <a:ln>
              <a:solidFill>
                <a:srgbClr val="D9D9D9"/>
              </a:solidFill>
            </a:ln>
          </c:spPr>
        </c:minorGridlines>
        <c:title>
          <c:tx>
            <c:rich>
              <a:bodyPr rot="-5400000" vert="horz"/>
              <a:lstStyle/>
              <a:p>
                <a:pPr>
                  <a:defRPr/>
                </a:pPr>
                <a:r>
                  <a:rPr lang="en-US" dirty="0" smtClean="0"/>
                  <a:t>CONVERSION</a:t>
                </a:r>
                <a:r>
                  <a:rPr lang="en-US" baseline="0" dirty="0" smtClean="0"/>
                  <a:t> RATE</a:t>
                </a:r>
                <a:endParaRPr lang="en-US" dirty="0"/>
              </a:p>
            </c:rich>
          </c:tx>
          <c:layout/>
        </c:title>
        <c:numFmt formatCode="0%" sourceLinked="0"/>
        <c:tickLblPos val="nextTo"/>
        <c:crossAx val="56677504"/>
        <c:crosses val="autoZero"/>
        <c:crossBetween val="between"/>
      </c:valAx>
    </c:plotArea>
    <c:legend>
      <c:legendPos val="t"/>
      <c:layout>
        <c:manualLayout>
          <c:xMode val="edge"/>
          <c:yMode val="edge"/>
          <c:x val="0.22001478201342323"/>
          <c:y val="0.19027756809107288"/>
          <c:w val="0.55997061419854133"/>
          <c:h val="4.3323868322053968E-2"/>
        </c:manualLayout>
      </c:layout>
    </c:legend>
    <c:plotVisOnly val="1"/>
  </c:chart>
  <c:spPr>
    <a:solidFill>
      <a:schemeClr val="bg1"/>
    </a:solidFill>
    <a:ln>
      <a:noFill/>
    </a:ln>
  </c:spPr>
  <c:txPr>
    <a:bodyPr/>
    <a:lstStyle/>
    <a:p>
      <a:pPr>
        <a:defRPr>
          <a:solidFill>
            <a:schemeClr val="tx1">
              <a:lumMod val="75000"/>
              <a:lumOff val="25000"/>
            </a:schemeClr>
          </a:solidFill>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3"/>
          <c:order val="0"/>
          <c:tx>
            <c:strRef>
              <c:f>'Sheet1 (3)'!$G$3</c:f>
              <c:strCache>
                <c:ptCount val="1"/>
                <c:pt idx="0">
                  <c:v>M6D PROSPECTING LIFT</c:v>
                </c:pt>
              </c:strCache>
            </c:strRef>
          </c:tx>
          <c:spPr>
            <a:solidFill>
              <a:srgbClr val="326E8C"/>
            </a:solidFill>
          </c:spPr>
          <c:cat>
            <c:strRef>
              <c:f>'Sheet1 (3)'!$B$4:$B$33</c:f>
              <c:strCache>
                <c:ptCount val="30"/>
                <c:pt idx="0">
                  <c:v>TECHNOLOGY A</c:v>
                </c:pt>
                <c:pt idx="1">
                  <c:v>TRAVEL A</c:v>
                </c:pt>
                <c:pt idx="2">
                  <c:v>B2B A</c:v>
                </c:pt>
                <c:pt idx="3">
                  <c:v>TRAVEL B</c:v>
                </c:pt>
                <c:pt idx="4">
                  <c:v>TELECOM A</c:v>
                </c:pt>
                <c:pt idx="5">
                  <c:v>TRAVEL C</c:v>
                </c:pt>
                <c:pt idx="6">
                  <c:v>TELECOM B</c:v>
                </c:pt>
                <c:pt idx="7">
                  <c:v>TRAVEL D</c:v>
                </c:pt>
                <c:pt idx="8">
                  <c:v>RETAIL A</c:v>
                </c:pt>
                <c:pt idx="9">
                  <c:v>RETAIL B</c:v>
                </c:pt>
                <c:pt idx="10">
                  <c:v>TRAVEL E</c:v>
                </c:pt>
                <c:pt idx="11">
                  <c:v>EDUCATION A</c:v>
                </c:pt>
                <c:pt idx="12">
                  <c:v>TRAVEL F</c:v>
                </c:pt>
                <c:pt idx="13">
                  <c:v>RESTAURANTA</c:v>
                </c:pt>
                <c:pt idx="14">
                  <c:v>AUTO A</c:v>
                </c:pt>
                <c:pt idx="15">
                  <c:v>RETAIL C</c:v>
                </c:pt>
                <c:pt idx="16">
                  <c:v>RESTAURANT B</c:v>
                </c:pt>
                <c:pt idx="17">
                  <c:v>TRAVEL G</c:v>
                </c:pt>
                <c:pt idx="18">
                  <c:v>EDUCATION B</c:v>
                </c:pt>
                <c:pt idx="19">
                  <c:v>TECHNOLOGY B</c:v>
                </c:pt>
                <c:pt idx="20">
                  <c:v>RETAIL D</c:v>
                </c:pt>
                <c:pt idx="21">
                  <c:v>TELECOM C</c:v>
                </c:pt>
                <c:pt idx="22">
                  <c:v>RETAIL E</c:v>
                </c:pt>
                <c:pt idx="23">
                  <c:v>AUTO B</c:v>
                </c:pt>
                <c:pt idx="24">
                  <c:v>EDUCATION C</c:v>
                </c:pt>
                <c:pt idx="25">
                  <c:v>FINANCE A</c:v>
                </c:pt>
                <c:pt idx="26">
                  <c:v>TRAVEL H</c:v>
                </c:pt>
                <c:pt idx="27">
                  <c:v>B2B B</c:v>
                </c:pt>
                <c:pt idx="28">
                  <c:v>RETAIL F</c:v>
                </c:pt>
                <c:pt idx="29">
                  <c:v>TRAVEL I</c:v>
                </c:pt>
              </c:strCache>
            </c:strRef>
          </c:cat>
          <c:val>
            <c:numRef>
              <c:f>'Sheet1 (3)'!$G$4:$G$33</c:f>
              <c:numCache>
                <c:formatCode>0.0%</c:formatCode>
                <c:ptCount val="30"/>
                <c:pt idx="0">
                  <c:v>7.4444444444444464</c:v>
                </c:pt>
                <c:pt idx="1">
                  <c:v>6.4347826086956506</c:v>
                </c:pt>
                <c:pt idx="2">
                  <c:v>3.367999999999999</c:v>
                </c:pt>
                <c:pt idx="3">
                  <c:v>2</c:v>
                </c:pt>
                <c:pt idx="4">
                  <c:v>1.6133651551312651</c:v>
                </c:pt>
                <c:pt idx="5">
                  <c:v>1.486111111111112</c:v>
                </c:pt>
                <c:pt idx="6">
                  <c:v>1.253922967189729</c:v>
                </c:pt>
                <c:pt idx="7">
                  <c:v>1.2307692307692266</c:v>
                </c:pt>
                <c:pt idx="8">
                  <c:v>1.1967213114754098</c:v>
                </c:pt>
                <c:pt idx="9">
                  <c:v>1.161290322580645</c:v>
                </c:pt>
                <c:pt idx="10">
                  <c:v>0.95518867924528361</c:v>
                </c:pt>
                <c:pt idx="11">
                  <c:v>0.84615384615384892</c:v>
                </c:pt>
                <c:pt idx="12">
                  <c:v>0.83579638752052665</c:v>
                </c:pt>
                <c:pt idx="13">
                  <c:v>0.72340425531914965</c:v>
                </c:pt>
                <c:pt idx="14">
                  <c:v>0.67878787878788094</c:v>
                </c:pt>
                <c:pt idx="15">
                  <c:v>0.64900662251655894</c:v>
                </c:pt>
                <c:pt idx="16">
                  <c:v>0.53846153846153899</c:v>
                </c:pt>
                <c:pt idx="17">
                  <c:v>0.507692307692308</c:v>
                </c:pt>
                <c:pt idx="18">
                  <c:v>0.37984496124031086</c:v>
                </c:pt>
                <c:pt idx="19">
                  <c:v>0.37500000000000033</c:v>
                </c:pt>
                <c:pt idx="20">
                  <c:v>0.29850746268656708</c:v>
                </c:pt>
                <c:pt idx="21">
                  <c:v>0.28650137741046833</c:v>
                </c:pt>
                <c:pt idx="22">
                  <c:v>0.28205128205128199</c:v>
                </c:pt>
                <c:pt idx="23">
                  <c:v>0.28000000000000008</c:v>
                </c:pt>
                <c:pt idx="24">
                  <c:v>0.18750000000000017</c:v>
                </c:pt>
                <c:pt idx="25">
                  <c:v>0.18674698795180733</c:v>
                </c:pt>
                <c:pt idx="26">
                  <c:v>0.15366430260047323</c:v>
                </c:pt>
                <c:pt idx="27">
                  <c:v>8.0000000000000043E-2</c:v>
                </c:pt>
                <c:pt idx="28">
                  <c:v>1.6666666666666722E-2</c:v>
                </c:pt>
                <c:pt idx="29">
                  <c:v>-5.1546391752577303E-2</c:v>
                </c:pt>
              </c:numCache>
            </c:numRef>
          </c:val>
        </c:ser>
        <c:gapWidth val="66"/>
        <c:overlap val="-36"/>
        <c:axId val="56693120"/>
        <c:axId val="56694656"/>
      </c:barChart>
      <c:barChart>
        <c:barDir val="col"/>
        <c:grouping val="clustered"/>
        <c:ser>
          <c:idx val="8"/>
          <c:order val="1"/>
          <c:tx>
            <c:strRef>
              <c:f>'Sheet1 (3)'!$L$3</c:f>
              <c:strCache>
                <c:ptCount val="1"/>
                <c:pt idx="0">
                  <c:v>RETARGETING LIFT</c:v>
                </c:pt>
              </c:strCache>
            </c:strRef>
          </c:tx>
          <c:spPr>
            <a:solidFill>
              <a:srgbClr val="A0B4C8"/>
            </a:solidFill>
          </c:spPr>
          <c:cat>
            <c:strRef>
              <c:f>'Sheet1 (3)'!$B$4:$B$32</c:f>
              <c:strCache>
                <c:ptCount val="29"/>
                <c:pt idx="0">
                  <c:v>TECHNOLOGY A</c:v>
                </c:pt>
                <c:pt idx="1">
                  <c:v>TRAVEL A</c:v>
                </c:pt>
                <c:pt idx="2">
                  <c:v>B2B A</c:v>
                </c:pt>
                <c:pt idx="3">
                  <c:v>TRAVEL B</c:v>
                </c:pt>
                <c:pt idx="4">
                  <c:v>TELECOM A</c:v>
                </c:pt>
                <c:pt idx="5">
                  <c:v>TRAVEL C</c:v>
                </c:pt>
                <c:pt idx="6">
                  <c:v>TELECOM B</c:v>
                </c:pt>
                <c:pt idx="7">
                  <c:v>TRAVEL D</c:v>
                </c:pt>
                <c:pt idx="8">
                  <c:v>RETAIL A</c:v>
                </c:pt>
                <c:pt idx="9">
                  <c:v>RETAIL B</c:v>
                </c:pt>
                <c:pt idx="10">
                  <c:v>TRAVEL E</c:v>
                </c:pt>
                <c:pt idx="11">
                  <c:v>EDUCATION A</c:v>
                </c:pt>
                <c:pt idx="12">
                  <c:v>TRAVEL F</c:v>
                </c:pt>
                <c:pt idx="13">
                  <c:v>RESTAURANTA</c:v>
                </c:pt>
                <c:pt idx="14">
                  <c:v>AUTO A</c:v>
                </c:pt>
                <c:pt idx="15">
                  <c:v>RETAIL C</c:v>
                </c:pt>
                <c:pt idx="16">
                  <c:v>RESTAURANT B</c:v>
                </c:pt>
                <c:pt idx="17">
                  <c:v>TRAVEL G</c:v>
                </c:pt>
                <c:pt idx="18">
                  <c:v>EDUCATION B</c:v>
                </c:pt>
                <c:pt idx="19">
                  <c:v>TECHNOLOGY B</c:v>
                </c:pt>
                <c:pt idx="20">
                  <c:v>RETAIL D</c:v>
                </c:pt>
                <c:pt idx="21">
                  <c:v>TELECOM C</c:v>
                </c:pt>
                <c:pt idx="22">
                  <c:v>RETAIL E</c:v>
                </c:pt>
                <c:pt idx="23">
                  <c:v>AUTO B</c:v>
                </c:pt>
                <c:pt idx="24">
                  <c:v>EDUCATION C</c:v>
                </c:pt>
                <c:pt idx="25">
                  <c:v>FINANCE A</c:v>
                </c:pt>
                <c:pt idx="26">
                  <c:v>TRAVEL H</c:v>
                </c:pt>
                <c:pt idx="27">
                  <c:v>B2B B</c:v>
                </c:pt>
                <c:pt idx="28">
                  <c:v>RETAIL F</c:v>
                </c:pt>
              </c:strCache>
            </c:strRef>
          </c:cat>
          <c:val>
            <c:numRef>
              <c:f>'Sheet1 (3)'!$L$4:$L$33</c:f>
              <c:numCache>
                <c:formatCode>0.00%</c:formatCode>
                <c:ptCount val="30"/>
                <c:pt idx="0">
                  <c:v>0.42438130155820447</c:v>
                </c:pt>
                <c:pt idx="1">
                  <c:v>0.191151919866444</c:v>
                </c:pt>
                <c:pt idx="2">
                  <c:v>8.185808339429429E-2</c:v>
                </c:pt>
                <c:pt idx="3">
                  <c:v>1.3333333333333339</c:v>
                </c:pt>
                <c:pt idx="4">
                  <c:v>0.11214285714285695</c:v>
                </c:pt>
                <c:pt idx="5">
                  <c:v>0.17329216518718726</c:v>
                </c:pt>
                <c:pt idx="6">
                  <c:v>4.7640571325257709E-2</c:v>
                </c:pt>
                <c:pt idx="7">
                  <c:v>0.725096525096525</c:v>
                </c:pt>
                <c:pt idx="8">
                  <c:v>0.13666666666666688</c:v>
                </c:pt>
                <c:pt idx="9">
                  <c:v>0.29752953813104233</c:v>
                </c:pt>
                <c:pt idx="10">
                  <c:v>0.23831688698566417</c:v>
                </c:pt>
                <c:pt idx="11">
                  <c:v>0.10862731400628708</c:v>
                </c:pt>
                <c:pt idx="12">
                  <c:v>0.107836787564767</c:v>
                </c:pt>
                <c:pt idx="13">
                  <c:v>0.34893617021276646</c:v>
                </c:pt>
                <c:pt idx="14">
                  <c:v>-9.291338582677168E-2</c:v>
                </c:pt>
                <c:pt idx="15">
                  <c:v>0.102040816326531</c:v>
                </c:pt>
                <c:pt idx="16">
                  <c:v>0.108108108108108</c:v>
                </c:pt>
                <c:pt idx="17">
                  <c:v>0</c:v>
                </c:pt>
                <c:pt idx="18">
                  <c:v>0.2576687116564424</c:v>
                </c:pt>
                <c:pt idx="19">
                  <c:v>0.29117259552042246</c:v>
                </c:pt>
                <c:pt idx="20">
                  <c:v>0.21423948220064723</c:v>
                </c:pt>
                <c:pt idx="21">
                  <c:v>-8.2018927444794984E-2</c:v>
                </c:pt>
                <c:pt idx="22">
                  <c:v>-0.18801652892562001</c:v>
                </c:pt>
                <c:pt idx="23">
                  <c:v>4.6853625170998614E-2</c:v>
                </c:pt>
                <c:pt idx="24">
                  <c:v>0.26666666666666733</c:v>
                </c:pt>
                <c:pt idx="25">
                  <c:v>0.63907805133578033</c:v>
                </c:pt>
                <c:pt idx="26">
                  <c:v>-3.3243967828418347E-2</c:v>
                </c:pt>
                <c:pt idx="27">
                  <c:v>2.7642276422764347</c:v>
                </c:pt>
                <c:pt idx="28">
                  <c:v>0.175644028103045</c:v>
                </c:pt>
                <c:pt idx="29">
                  <c:v>-1.2636899747263024E-3</c:v>
                </c:pt>
              </c:numCache>
            </c:numRef>
          </c:val>
        </c:ser>
        <c:gapWidth val="318"/>
        <c:overlap val="100"/>
        <c:axId val="56702848"/>
        <c:axId val="56700928"/>
      </c:barChart>
      <c:catAx>
        <c:axId val="56693120"/>
        <c:scaling>
          <c:orientation val="minMax"/>
        </c:scaling>
        <c:axPos val="b"/>
        <c:minorGridlines>
          <c:spPr>
            <a:ln>
              <a:solidFill>
                <a:srgbClr val="D9D9D9"/>
              </a:solidFill>
            </a:ln>
          </c:spPr>
        </c:minorGridlines>
        <c:tickLblPos val="nextTo"/>
        <c:txPr>
          <a:bodyPr rot="-5400000" vert="horz"/>
          <a:lstStyle/>
          <a:p>
            <a:pPr>
              <a:defRPr/>
            </a:pPr>
            <a:endParaRPr lang="en-US"/>
          </a:p>
        </c:txPr>
        <c:crossAx val="56694656"/>
        <c:crosses val="autoZero"/>
        <c:auto val="1"/>
        <c:lblAlgn val="ctr"/>
        <c:lblOffset val="100"/>
      </c:catAx>
      <c:valAx>
        <c:axId val="56694656"/>
        <c:scaling>
          <c:orientation val="minMax"/>
          <c:min val="-1"/>
        </c:scaling>
        <c:axPos val="l"/>
        <c:minorGridlines>
          <c:spPr>
            <a:ln>
              <a:solidFill>
                <a:srgbClr val="D9D9D9"/>
              </a:solidFill>
            </a:ln>
          </c:spPr>
        </c:minorGridlines>
        <c:title>
          <c:tx>
            <c:rich>
              <a:bodyPr rot="-5400000" vert="horz"/>
              <a:lstStyle/>
              <a:p>
                <a:pPr>
                  <a:defRPr/>
                </a:pPr>
                <a:r>
                  <a:rPr lang="en-US" dirty="0" smtClean="0"/>
                  <a:t>M6D PROSPECTING</a:t>
                </a:r>
                <a:r>
                  <a:rPr lang="en-US" baseline="0" dirty="0" smtClean="0"/>
                  <a:t> LIFT</a:t>
                </a:r>
                <a:endParaRPr lang="en-US" dirty="0"/>
              </a:p>
            </c:rich>
          </c:tx>
          <c:layout/>
        </c:title>
        <c:numFmt formatCode="0%" sourceLinked="0"/>
        <c:tickLblPos val="nextTo"/>
        <c:crossAx val="56693120"/>
        <c:crosses val="autoZero"/>
        <c:crossBetween val="between"/>
      </c:valAx>
      <c:valAx>
        <c:axId val="56700928"/>
        <c:scaling>
          <c:orientation val="minMax"/>
          <c:max val="8"/>
          <c:min val="-1"/>
        </c:scaling>
        <c:axPos val="r"/>
        <c:title>
          <c:tx>
            <c:rich>
              <a:bodyPr rot="-5400000" vert="horz"/>
              <a:lstStyle/>
              <a:p>
                <a:pPr>
                  <a:defRPr/>
                </a:pPr>
                <a:r>
                  <a:rPr lang="en-US" dirty="0" smtClean="0"/>
                  <a:t>RETARGETING LIFT</a:t>
                </a:r>
                <a:endParaRPr lang="en-US" dirty="0"/>
              </a:p>
            </c:rich>
          </c:tx>
          <c:layout/>
        </c:title>
        <c:numFmt formatCode="0%" sourceLinked="0"/>
        <c:tickLblPos val="nextTo"/>
        <c:crossAx val="56702848"/>
        <c:crosses val="max"/>
        <c:crossBetween val="between"/>
      </c:valAx>
      <c:catAx>
        <c:axId val="56702848"/>
        <c:scaling>
          <c:orientation val="minMax"/>
        </c:scaling>
        <c:delete val="1"/>
        <c:axPos val="b"/>
        <c:tickLblPos val="none"/>
        <c:crossAx val="56700928"/>
        <c:crossesAt val="0"/>
        <c:auto val="1"/>
        <c:lblAlgn val="ctr"/>
        <c:lblOffset val="100"/>
      </c:catAx>
    </c:plotArea>
    <c:legend>
      <c:legendPos val="t"/>
      <c:layout/>
    </c:legend>
    <c:plotVisOnly val="1"/>
  </c:chart>
  <c:txPr>
    <a:bodyPr/>
    <a:lstStyle/>
    <a:p>
      <a:pPr>
        <a:defRPr>
          <a:solidFill>
            <a:schemeClr val="tx1">
              <a:lumMod val="75000"/>
              <a:lumOff val="25000"/>
            </a:schemeClr>
          </a:solidFill>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lgn="r">
              <a:defRPr sz="1600">
                <a:latin typeface="Arial Black" pitchFamily="34" charset="0"/>
              </a:defRPr>
            </a:pPr>
            <a:r>
              <a:rPr lang="en-US" sz="1600" dirty="0" smtClean="0">
                <a:latin typeface="Arial Black" pitchFamily="34" charset="0"/>
              </a:rPr>
              <a:t>ADDITIVE IMPACT: </a:t>
            </a:r>
          </a:p>
          <a:p>
            <a:pPr algn="r">
              <a:defRPr sz="1600">
                <a:latin typeface="Arial Black" pitchFamily="34" charset="0"/>
              </a:defRPr>
            </a:pPr>
            <a:r>
              <a:rPr lang="en-US" sz="1600" dirty="0" smtClean="0">
                <a:latin typeface="Arial Black" pitchFamily="34" charset="0"/>
              </a:rPr>
              <a:t>EXPOSED VS. UNEXPOSED</a:t>
            </a:r>
            <a:r>
              <a:rPr lang="en-US" sz="1600" baseline="0" dirty="0" smtClean="0">
                <a:latin typeface="Arial Black" pitchFamily="34" charset="0"/>
              </a:rPr>
              <a:t> USERS</a:t>
            </a:r>
            <a:endParaRPr lang="en-US" sz="1600" dirty="0">
              <a:latin typeface="Arial Black" pitchFamily="34" charset="0"/>
            </a:endParaRPr>
          </a:p>
        </c:rich>
      </c:tx>
      <c:layout>
        <c:manualLayout>
          <c:xMode val="edge"/>
          <c:yMode val="edge"/>
          <c:x val="0.3080559205194674"/>
          <c:y val="3.7057318236772052E-2"/>
        </c:manualLayout>
      </c:layout>
    </c:title>
    <c:plotArea>
      <c:layout/>
      <c:barChart>
        <c:barDir val="col"/>
        <c:grouping val="clustered"/>
        <c:ser>
          <c:idx val="0"/>
          <c:order val="0"/>
          <c:tx>
            <c:strRef>
              <c:f>Sheet1!$F$1</c:f>
              <c:strCache>
                <c:ptCount val="1"/>
                <c:pt idx="0">
                  <c:v>GROSS LIFT</c:v>
                </c:pt>
              </c:strCache>
            </c:strRef>
          </c:tx>
          <c:spPr>
            <a:solidFill>
              <a:srgbClr val="14465A"/>
            </a:solidFill>
          </c:spPr>
          <c:dPt>
            <c:idx val="0"/>
            <c:spPr>
              <a:solidFill>
                <a:schemeClr val="bg1">
                  <a:lumMod val="65000"/>
                </a:schemeClr>
              </a:solidFill>
            </c:spPr>
          </c:dPt>
          <c:dPt>
            <c:idx val="6"/>
            <c:spPr>
              <a:solidFill>
                <a:schemeClr val="bg1">
                  <a:lumMod val="65000"/>
                </a:schemeClr>
              </a:solidFill>
            </c:spPr>
          </c:dPt>
          <c:dLbls>
            <c:dLbl>
              <c:idx val="2"/>
              <c:delete val="1"/>
            </c:dLbl>
            <c:dLbl>
              <c:idx val="5"/>
              <c:delete val="1"/>
            </c:dLbl>
            <c:txPr>
              <a:bodyPr/>
              <a:lstStyle/>
              <a:p>
                <a:pPr>
                  <a:defRPr sz="1200" b="1">
                    <a:solidFill>
                      <a:srgbClr val="E11932"/>
                    </a:solidFill>
                    <a:latin typeface="Arial Black"/>
                    <a:cs typeface="Arial Black"/>
                  </a:defRPr>
                </a:pPr>
                <a:endParaRPr lang="en-US"/>
              </a:p>
            </c:txPr>
            <c:dLblPos val="outEnd"/>
            <c:showVal val="1"/>
          </c:dLbls>
          <c:cat>
            <c:strRef>
              <c:f>Sheet1!$B$2:$B$9</c:f>
              <c:strCache>
                <c:ptCount val="8"/>
                <c:pt idx="0">
                  <c:v>RETARGETING</c:v>
                </c:pt>
                <c:pt idx="1">
                  <c:v>M6D 
PROSPECTING</c:v>
                </c:pt>
                <c:pt idx="3">
                  <c:v>RETARGETING</c:v>
                </c:pt>
                <c:pt idx="4">
                  <c:v>M6D 
PROSPECTING</c:v>
                </c:pt>
                <c:pt idx="6">
                  <c:v>RETARGETING</c:v>
                </c:pt>
                <c:pt idx="7">
                  <c:v>M6D 
PROSPECTING</c:v>
                </c:pt>
              </c:strCache>
            </c:strRef>
          </c:cat>
          <c:val>
            <c:numRef>
              <c:f>Sheet1!$F$2:$F$9</c:f>
              <c:numCache>
                <c:formatCode>0.0%</c:formatCode>
                <c:ptCount val="8"/>
                <c:pt idx="0">
                  <c:v>5.3000000000000052E-3</c:v>
                </c:pt>
                <c:pt idx="1">
                  <c:v>8.8000000000000231E-3</c:v>
                </c:pt>
                <c:pt idx="2">
                  <c:v>0</c:v>
                </c:pt>
                <c:pt idx="4">
                  <c:v>1.1000000000000016E-3</c:v>
                </c:pt>
                <c:pt idx="5">
                  <c:v>0</c:v>
                </c:pt>
                <c:pt idx="6">
                  <c:v>7.8999999999999921E-3</c:v>
                </c:pt>
                <c:pt idx="7">
                  <c:v>6.8000000000000074E-3</c:v>
                </c:pt>
              </c:numCache>
            </c:numRef>
          </c:val>
        </c:ser>
        <c:axId val="56753536"/>
        <c:axId val="56771712"/>
      </c:barChart>
      <c:catAx>
        <c:axId val="56753536"/>
        <c:scaling>
          <c:orientation val="minMax"/>
        </c:scaling>
        <c:axPos val="b"/>
        <c:minorGridlines>
          <c:spPr>
            <a:ln>
              <a:solidFill>
                <a:srgbClr val="D9D9D9"/>
              </a:solidFill>
            </a:ln>
          </c:spPr>
        </c:minorGridlines>
        <c:tickLblPos val="nextTo"/>
        <c:crossAx val="56771712"/>
        <c:crosses val="autoZero"/>
        <c:auto val="1"/>
        <c:lblAlgn val="ctr"/>
        <c:lblOffset val="100"/>
      </c:catAx>
      <c:valAx>
        <c:axId val="56771712"/>
        <c:scaling>
          <c:orientation val="minMax"/>
        </c:scaling>
        <c:axPos val="l"/>
        <c:minorGridlines>
          <c:spPr>
            <a:ln>
              <a:solidFill>
                <a:srgbClr val="D9D9D9"/>
              </a:solidFill>
            </a:ln>
          </c:spPr>
        </c:minorGridlines>
        <c:title>
          <c:tx>
            <c:rich>
              <a:bodyPr rot="-5400000" vert="horz"/>
              <a:lstStyle/>
              <a:p>
                <a:pPr>
                  <a:defRPr/>
                </a:pPr>
                <a:r>
                  <a:rPr lang="en-US" dirty="0" smtClean="0"/>
                  <a:t>ADDITIVE IMPACT IN CONVERSIO</a:t>
                </a:r>
                <a:r>
                  <a:rPr lang="en-US" baseline="0" dirty="0" smtClean="0"/>
                  <a:t>N RATE</a:t>
                </a:r>
                <a:endParaRPr lang="en-US" dirty="0"/>
              </a:p>
            </c:rich>
          </c:tx>
          <c:layout/>
        </c:title>
        <c:numFmt formatCode="0.0%" sourceLinked="1"/>
        <c:tickLblPos val="nextTo"/>
        <c:crossAx val="56753536"/>
        <c:crosses val="autoZero"/>
        <c:crossBetween val="between"/>
      </c:valAx>
    </c:plotArea>
    <c:plotVisOnly val="1"/>
  </c:chart>
  <c:txPr>
    <a:bodyPr/>
    <a:lstStyle/>
    <a:p>
      <a:pPr>
        <a:defRPr>
          <a:solidFill>
            <a:schemeClr val="tx1">
              <a:lumMod val="75000"/>
              <a:lumOff val="25000"/>
            </a:schemeClr>
          </a:solidFill>
          <a:latin typeface="Arial" pitchFamily="34" charset="0"/>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latin typeface="Arial Black" pitchFamily="34" charset="0"/>
              </a:rPr>
              <a:t>RELATIVE</a:t>
            </a:r>
            <a:r>
              <a:rPr lang="en-US" baseline="0" dirty="0" smtClean="0">
                <a:latin typeface="Arial Black" pitchFamily="34" charset="0"/>
              </a:rPr>
              <a:t> IMPACT</a:t>
            </a:r>
            <a:endParaRPr lang="en-US" dirty="0">
              <a:latin typeface="Arial Black" pitchFamily="34" charset="0"/>
            </a:endParaRPr>
          </a:p>
        </c:rich>
      </c:tx>
      <c:layout/>
    </c:title>
    <c:plotArea>
      <c:layout/>
      <c:barChart>
        <c:barDir val="col"/>
        <c:grouping val="clustered"/>
        <c:ser>
          <c:idx val="0"/>
          <c:order val="0"/>
          <c:tx>
            <c:strRef>
              <c:f>Sheet1!$C$1</c:f>
              <c:strCache>
                <c:ptCount val="1"/>
                <c:pt idx="0">
                  <c:v>DID NOT SEE AD</c:v>
                </c:pt>
              </c:strCache>
            </c:strRef>
          </c:tx>
          <c:spPr>
            <a:solidFill>
              <a:srgbClr val="A0B4C8"/>
            </a:solidFill>
          </c:spPr>
          <c:cat>
            <c:strRef>
              <c:f>Sheet1!$B$2:$B$6</c:f>
              <c:strCache>
                <c:ptCount val="5"/>
                <c:pt idx="0">
                  <c:v>RETARGETING</c:v>
                </c:pt>
                <c:pt idx="1">
                  <c:v>PROSPECTING</c:v>
                </c:pt>
                <c:pt idx="3">
                  <c:v>RETARGETING</c:v>
                </c:pt>
                <c:pt idx="4">
                  <c:v>PROSPECTING</c:v>
                </c:pt>
              </c:strCache>
            </c:strRef>
          </c:cat>
          <c:val>
            <c:numRef>
              <c:f>Sheet1!$C$2:$C$6</c:f>
              <c:numCache>
                <c:formatCode>0.00%</c:formatCode>
                <c:ptCount val="5"/>
                <c:pt idx="0">
                  <c:v>0.13670000000000004</c:v>
                </c:pt>
                <c:pt idx="1">
                  <c:v>1.3000000000000023E-3</c:v>
                </c:pt>
                <c:pt idx="3">
                  <c:v>1.7200000000000003E-2</c:v>
                </c:pt>
                <c:pt idx="4">
                  <c:v>5.0000000000000034E-4</c:v>
                </c:pt>
              </c:numCache>
            </c:numRef>
          </c:val>
        </c:ser>
        <c:ser>
          <c:idx val="1"/>
          <c:order val="1"/>
          <c:tx>
            <c:strRef>
              <c:f>Sheet1!$D$1</c:f>
              <c:strCache>
                <c:ptCount val="1"/>
                <c:pt idx="0">
                  <c:v>SAW AD</c:v>
                </c:pt>
              </c:strCache>
            </c:strRef>
          </c:tx>
          <c:spPr>
            <a:solidFill>
              <a:srgbClr val="326E8C"/>
            </a:solidFill>
          </c:spPr>
          <c:cat>
            <c:strRef>
              <c:f>Sheet1!$B$2:$B$6</c:f>
              <c:strCache>
                <c:ptCount val="5"/>
                <c:pt idx="0">
                  <c:v>RETARGETING</c:v>
                </c:pt>
                <c:pt idx="1">
                  <c:v>PROSPECTING</c:v>
                </c:pt>
                <c:pt idx="3">
                  <c:v>RETARGETING</c:v>
                </c:pt>
                <c:pt idx="4">
                  <c:v>PROSPECTING</c:v>
                </c:pt>
              </c:strCache>
            </c:strRef>
          </c:cat>
          <c:val>
            <c:numRef>
              <c:f>Sheet1!$D$2:$D$6</c:f>
              <c:numCache>
                <c:formatCode>0.00%</c:formatCode>
                <c:ptCount val="5"/>
                <c:pt idx="0">
                  <c:v>0.14790000000000017</c:v>
                </c:pt>
                <c:pt idx="1">
                  <c:v>5.5000000000000014E-3</c:v>
                </c:pt>
                <c:pt idx="3">
                  <c:v>6.4800000000000024E-2</c:v>
                </c:pt>
                <c:pt idx="4">
                  <c:v>5.4000000000000163E-4</c:v>
                </c:pt>
              </c:numCache>
            </c:numRef>
          </c:val>
        </c:ser>
        <c:axId val="41584896"/>
        <c:axId val="41594880"/>
      </c:barChart>
      <c:catAx>
        <c:axId val="41584896"/>
        <c:scaling>
          <c:orientation val="minMax"/>
        </c:scaling>
        <c:axPos val="b"/>
        <c:minorGridlines>
          <c:spPr>
            <a:ln>
              <a:solidFill>
                <a:srgbClr val="D9D9D9"/>
              </a:solidFill>
            </a:ln>
          </c:spPr>
        </c:minorGridlines>
        <c:tickLblPos val="nextTo"/>
        <c:txPr>
          <a:bodyPr/>
          <a:lstStyle/>
          <a:p>
            <a:pPr>
              <a:defRPr sz="900"/>
            </a:pPr>
            <a:endParaRPr lang="en-US"/>
          </a:p>
        </c:txPr>
        <c:crossAx val="41594880"/>
        <c:crosses val="autoZero"/>
        <c:auto val="1"/>
        <c:lblAlgn val="ctr"/>
        <c:lblOffset val="100"/>
      </c:catAx>
      <c:valAx>
        <c:axId val="41594880"/>
        <c:scaling>
          <c:orientation val="minMax"/>
          <c:max val="0.16"/>
          <c:min val="0"/>
        </c:scaling>
        <c:axPos val="l"/>
        <c:minorGridlines>
          <c:spPr>
            <a:ln>
              <a:solidFill>
                <a:srgbClr val="D9D9D9"/>
              </a:solidFill>
            </a:ln>
          </c:spPr>
        </c:minorGridlines>
        <c:title>
          <c:tx>
            <c:rich>
              <a:bodyPr rot="-5400000" vert="horz"/>
              <a:lstStyle/>
              <a:p>
                <a:pPr>
                  <a:defRPr/>
                </a:pPr>
                <a:r>
                  <a:rPr lang="en-US" dirty="0" smtClean="0"/>
                  <a:t>CONVERSION RATE</a:t>
                </a:r>
                <a:endParaRPr lang="en-US" dirty="0"/>
              </a:p>
            </c:rich>
          </c:tx>
          <c:layout/>
        </c:title>
        <c:numFmt formatCode="0%" sourceLinked="0"/>
        <c:tickLblPos val="nextTo"/>
        <c:crossAx val="41584896"/>
        <c:crosses val="autoZero"/>
        <c:crossBetween val="between"/>
        <c:majorUnit val="2.0000000000000011E-2"/>
        <c:minorUnit val="5.0000000000000114E-3"/>
      </c:valAx>
    </c:plotArea>
    <c:legend>
      <c:legendPos val="t"/>
      <c:layout/>
    </c:legend>
    <c:plotVisOnly val="1"/>
  </c:chart>
  <c:txPr>
    <a:bodyPr/>
    <a:lstStyle/>
    <a:p>
      <a:pPr>
        <a:defRPr>
          <a:solidFill>
            <a:schemeClr val="tx1">
              <a:lumMod val="75000"/>
              <a:lumOff val="25000"/>
            </a:schemeClr>
          </a:solidFill>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latin typeface="Arial Black" pitchFamily="34" charset="0"/>
              </a:rPr>
              <a:t>CONVERSION RATE</a:t>
            </a:r>
            <a:endParaRPr lang="en-US" dirty="0">
              <a:latin typeface="Arial Black" pitchFamily="34" charset="0"/>
            </a:endParaRPr>
          </a:p>
        </c:rich>
      </c:tx>
      <c:layout>
        <c:manualLayout>
          <c:xMode val="edge"/>
          <c:yMode val="edge"/>
          <c:x val="5.0368703912011194E-4"/>
          <c:y val="4.1666666666666713E-2"/>
        </c:manualLayout>
      </c:layout>
    </c:title>
    <c:plotArea>
      <c:layout>
        <c:manualLayout>
          <c:layoutTarget val="inner"/>
          <c:xMode val="edge"/>
          <c:yMode val="edge"/>
          <c:x val="0.21553899512561023"/>
          <c:y val="0.25128468316460573"/>
          <c:w val="0.75390544931883896"/>
          <c:h val="0.60279691601050134"/>
        </c:manualLayout>
      </c:layout>
      <c:barChart>
        <c:barDir val="col"/>
        <c:grouping val="clustered"/>
        <c:ser>
          <c:idx val="0"/>
          <c:order val="0"/>
          <c:tx>
            <c:strRef>
              <c:f>Sheet1!$B$1</c:f>
              <c:strCache>
                <c:ptCount val="1"/>
                <c:pt idx="0">
                  <c:v>DID NOT SEE AD</c:v>
                </c:pt>
              </c:strCache>
            </c:strRef>
          </c:tx>
          <c:spPr>
            <a:solidFill>
              <a:srgbClr val="A0B4C8"/>
            </a:solidFill>
          </c:spPr>
          <c:cat>
            <c:strRef>
              <c:f>Sheet1!$A$2:$A$3</c:f>
              <c:strCache>
                <c:ptCount val="2"/>
                <c:pt idx="0">
                  <c:v>RETARGETING</c:v>
                </c:pt>
                <c:pt idx="1">
                  <c:v>PROSPECTING</c:v>
                </c:pt>
              </c:strCache>
            </c:strRef>
          </c:cat>
          <c:val>
            <c:numRef>
              <c:f>Sheet1!$B$2:$B$3</c:f>
              <c:numCache>
                <c:formatCode>0.00%</c:formatCode>
                <c:ptCount val="2"/>
                <c:pt idx="0">
                  <c:v>2.3740000000000001E-2</c:v>
                </c:pt>
                <c:pt idx="1">
                  <c:v>9.7000000000000048E-4</c:v>
                </c:pt>
              </c:numCache>
            </c:numRef>
          </c:val>
        </c:ser>
        <c:ser>
          <c:idx val="1"/>
          <c:order val="1"/>
          <c:tx>
            <c:strRef>
              <c:f>Sheet1!$C$1</c:f>
              <c:strCache>
                <c:ptCount val="1"/>
                <c:pt idx="0">
                  <c:v>SAW AD</c:v>
                </c:pt>
              </c:strCache>
            </c:strRef>
          </c:tx>
          <c:spPr>
            <a:solidFill>
              <a:srgbClr val="326E8C"/>
            </a:solidFill>
          </c:spPr>
          <c:cat>
            <c:strRef>
              <c:f>Sheet1!$A$2:$A$3</c:f>
              <c:strCache>
                <c:ptCount val="2"/>
                <c:pt idx="0">
                  <c:v>RETARGETING</c:v>
                </c:pt>
                <c:pt idx="1">
                  <c:v>PROSPECTING</c:v>
                </c:pt>
              </c:strCache>
            </c:strRef>
          </c:cat>
          <c:val>
            <c:numRef>
              <c:f>Sheet1!$C$2:$C$3</c:f>
              <c:numCache>
                <c:formatCode>0.00%</c:formatCode>
                <c:ptCount val="2"/>
                <c:pt idx="0">
                  <c:v>2.3709999999999998E-2</c:v>
                </c:pt>
                <c:pt idx="1">
                  <c:v>9.2000000000000046E-4</c:v>
                </c:pt>
              </c:numCache>
            </c:numRef>
          </c:val>
        </c:ser>
        <c:axId val="56912512"/>
        <c:axId val="56926592"/>
      </c:barChart>
      <c:catAx>
        <c:axId val="56912512"/>
        <c:scaling>
          <c:orientation val="minMax"/>
        </c:scaling>
        <c:axPos val="b"/>
        <c:minorGridlines>
          <c:spPr>
            <a:ln>
              <a:solidFill>
                <a:srgbClr val="D9D9D9"/>
              </a:solidFill>
            </a:ln>
          </c:spPr>
        </c:minorGridlines>
        <c:tickLblPos val="nextTo"/>
        <c:crossAx val="56926592"/>
        <c:crosses val="autoZero"/>
        <c:auto val="1"/>
        <c:lblAlgn val="ctr"/>
        <c:lblOffset val="100"/>
      </c:catAx>
      <c:valAx>
        <c:axId val="56926592"/>
        <c:scaling>
          <c:orientation val="minMax"/>
        </c:scaling>
        <c:axPos val="l"/>
        <c:minorGridlines>
          <c:spPr>
            <a:ln>
              <a:solidFill>
                <a:srgbClr val="D9D9D9"/>
              </a:solidFill>
            </a:ln>
          </c:spPr>
        </c:minorGridlines>
        <c:title>
          <c:tx>
            <c:rich>
              <a:bodyPr rot="-5400000" vert="horz"/>
              <a:lstStyle/>
              <a:p>
                <a:pPr>
                  <a:defRPr/>
                </a:pPr>
                <a:r>
                  <a:rPr lang="en-US" dirty="0" smtClean="0"/>
                  <a:t>CONVERSION RATE</a:t>
                </a:r>
                <a:endParaRPr lang="en-US" dirty="0"/>
              </a:p>
            </c:rich>
          </c:tx>
          <c:layout/>
        </c:title>
        <c:numFmt formatCode="0.0%" sourceLinked="0"/>
        <c:tickLblPos val="nextTo"/>
        <c:crossAx val="56912512"/>
        <c:crosses val="autoZero"/>
        <c:crossBetween val="between"/>
      </c:valAx>
    </c:plotArea>
    <c:legend>
      <c:legendPos val="t"/>
      <c:layout>
        <c:manualLayout>
          <c:xMode val="edge"/>
          <c:yMode val="edge"/>
          <c:x val="3.0742719660042498E-2"/>
          <c:y val="0.125"/>
          <c:w val="0.66730908636420794"/>
          <c:h val="5.0783417697787832E-2"/>
        </c:manualLayout>
      </c:layout>
    </c:legend>
    <c:plotVisOnly val="1"/>
  </c:chart>
  <c:txPr>
    <a:bodyPr/>
    <a:lstStyle/>
    <a:p>
      <a:pPr>
        <a:defRPr>
          <a:solidFill>
            <a:schemeClr val="tx1">
              <a:lumMod val="75000"/>
              <a:lumOff val="25000"/>
            </a:schemeClr>
          </a:solidFill>
          <a:latin typeface="Arial" pitchFamily="34" charset="0"/>
          <a:cs typeface="Arial" pitchFamily="34" charset="0"/>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64D8B1-EACA-E540-8ECE-700357964A64}" type="datetimeFigureOut">
              <a:rPr lang="en-US" smtClean="0"/>
              <a:pPr/>
              <a:t>2/28/2012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8DDB4-E410-1F4A-BBC1-44CF8E8C5F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AAC1B-1F9D-4625-BD91-F1C50A77E8FE}" type="datetimeFigureOut">
              <a:rPr lang="en-US" smtClean="0"/>
              <a:pPr/>
              <a:t>2/28/2012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6423AA-C00F-43C2-8C2C-300FAF76E9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intervention distribution is a do calculus</a:t>
            </a:r>
            <a:r>
              <a:rPr lang="en-US" baseline="0" dirty="0" smtClean="0"/>
              <a:t> according to Pearl or a </a:t>
            </a:r>
            <a:r>
              <a:rPr lang="en-US" baseline="0" dirty="0" err="1" smtClean="0"/>
              <a:t>Gcomp</a:t>
            </a:r>
            <a:r>
              <a:rPr lang="en-US" baseline="0" dirty="0" smtClean="0"/>
              <a:t> formula according to Robins. Also introduce Q and </a:t>
            </a:r>
            <a:r>
              <a:rPr lang="en-US" baseline="0" dirty="0" err="1" smtClean="0"/>
              <a:t>g</a:t>
            </a:r>
            <a:r>
              <a:rPr lang="en-US" baseline="0" dirty="0" smtClean="0"/>
              <a:t>. Classical example of confounding in graphical model W causes both A and Y.</a:t>
            </a:r>
          </a:p>
          <a:p>
            <a:endParaRPr lang="en-US" baseline="0" dirty="0" smtClean="0"/>
          </a:p>
          <a:p>
            <a:r>
              <a:rPr lang="en-US" baseline="0" dirty="0" smtClean="0"/>
              <a:t>Define Consistency Assumption</a:t>
            </a:r>
          </a:p>
          <a:p>
            <a:r>
              <a:rPr lang="en-US" baseline="0" dirty="0" smtClean="0"/>
              <a:t>No unmeasured confounders</a:t>
            </a:r>
          </a:p>
          <a:p>
            <a:r>
              <a:rPr lang="en-US" baseline="0" dirty="0" smtClean="0"/>
              <a:t>Positivity Assumption</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FIX</a:t>
            </a:r>
            <a:r>
              <a:rPr lang="en-US" baseline="0" dirty="0" smtClean="0"/>
              <a:t> THIS SLIDE, INTRODUCE POTENTIAL OUTCOMES IN BETTER WAY.  [NOTE WRITE OUT ADDITIVE IMPACT AND RELATIVE IMPACT.]</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FIX</a:t>
            </a:r>
            <a:r>
              <a:rPr lang="en-US" baseline="0" dirty="0" smtClean="0"/>
              <a:t> THIS SLIDE, INTRODUCE POTENTIAL OUTCOMES IN BETTER WAY.  [NOTE WRITE OUT ADDITIVE IMPACT AND RELATIVE IMPACT.]</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Brian What </a:t>
            </a:r>
            <a:r>
              <a:rPr lang="en-US" baseline="0" dirty="0" err="1" smtClean="0"/>
              <a:t>PSAs</a:t>
            </a:r>
            <a:r>
              <a:rPr lang="en-US" baseline="0" dirty="0" smtClean="0"/>
              <a:t> are?</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 people don’t convert so unlikely to see ad.</a:t>
            </a:r>
            <a:r>
              <a:rPr lang="en-US" baseline="0" dirty="0" smtClean="0"/>
              <a:t> Blue and Grey with round heads are good converters so more likely to see advertisements.</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423AA-C00F-43C2-8C2C-300FAF76E9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for unmeasured confounding</a:t>
            </a:r>
            <a:endParaRPr lang="en-US" dirty="0"/>
          </a:p>
        </p:txBody>
      </p:sp>
      <p:sp>
        <p:nvSpPr>
          <p:cNvPr id="4" name="Slide Number Placeholder 3"/>
          <p:cNvSpPr>
            <a:spLocks noGrp="1"/>
          </p:cNvSpPr>
          <p:nvPr>
            <p:ph type="sldNum" sz="quarter" idx="10"/>
          </p:nvPr>
        </p:nvSpPr>
        <p:spPr/>
        <p:txBody>
          <a:bodyPr/>
          <a:lstStyle/>
          <a:p>
            <a:fld id="{CF6423AA-C00F-43C2-8C2C-300FAF76E9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423AA-C00F-43C2-8C2C-300FAF76E94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talk on KDD</a:t>
            </a:r>
            <a:r>
              <a:rPr lang="en-US" baseline="0" dirty="0" smtClean="0"/>
              <a:t> WORKSHOP [CAN YOU FORMAT NICER]</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423AA-C00F-43C2-8C2C-300FAF76E9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PAGES EITHER NEED m6d logo on side or not, same with page numbers]</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Build a model on people taking actions. Surfing web next day. Hits a spot where an ad may be served. Bidding Process. Show an Ad. Then observe if they take an action. GET BID REQUEST.</a:t>
            </a:r>
            <a:endParaRPr lang="en-US" dirty="0" smtClean="0"/>
          </a:p>
          <a:p>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Assessing the impact</a:t>
            </a:r>
            <a:r>
              <a:rPr lang="en-US" baseline="0" dirty="0" smtClean="0"/>
              <a:t> of the advertising it is clear that in these cases it is more advantageous to show advertisements to new prospects.</a:t>
            </a:r>
          </a:p>
          <a:p>
            <a:endParaRPr lang="en-US" baseline="0" dirty="0" smtClean="0"/>
          </a:p>
          <a:p>
            <a:r>
              <a:rPr lang="en-US" baseline="0" dirty="0" smtClean="0"/>
              <a:t>Compared to cost per conversion goals. ROI, Gross Conversion Rates.</a:t>
            </a:r>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like ? In middle,</a:t>
            </a:r>
            <a:r>
              <a:rPr lang="en-US" baseline="0" dirty="0" smtClean="0"/>
              <a:t> but it needs to be lightened up]</a:t>
            </a: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457200" algn="l" defTabSz="457200" rtl="0" eaLnBrk="1" fontAlgn="auto" latinLnBrk="0" hangingPunct="1">
              <a:lnSpc>
                <a:spcPct val="100000"/>
              </a:lnSpc>
              <a:spcBef>
                <a:spcPts val="600"/>
              </a:spcBef>
              <a:spcAft>
                <a:spcPts val="0"/>
              </a:spcAft>
              <a:buClrTx/>
              <a:buSzTx/>
              <a:buFontTx/>
              <a:buNone/>
              <a:tabLst/>
              <a:defRPr/>
            </a:pPr>
            <a:r>
              <a:rPr lang="en-US" dirty="0" smtClean="0"/>
              <a:t>SEEMS</a:t>
            </a:r>
            <a:r>
              <a:rPr lang="en-US" baseline="0" dirty="0" smtClean="0"/>
              <a:t> LIKE AN OBVIOUS APPROACH.</a:t>
            </a:r>
          </a:p>
          <a:p>
            <a:pPr marL="457200" marR="0" indent="-457200" algn="l" defTabSz="457200" rtl="0" eaLnBrk="1" fontAlgn="auto" latinLnBrk="0" hangingPunct="1">
              <a:lnSpc>
                <a:spcPct val="100000"/>
              </a:lnSpc>
              <a:spcBef>
                <a:spcPts val="600"/>
              </a:spcBef>
              <a:spcAft>
                <a:spcPts val="0"/>
              </a:spcAft>
              <a:buClrTx/>
              <a:buSzTx/>
              <a:buFontTx/>
              <a:buNone/>
              <a:tabLst/>
              <a:defRPr/>
            </a:pPr>
            <a:r>
              <a:rPr lang="en-US" baseline="0" dirty="0" smtClean="0"/>
              <a:t>SO RARELY FOLLOWED</a:t>
            </a:r>
          </a:p>
          <a:p>
            <a:pPr marL="457200" marR="0" indent="-457200" algn="l" defTabSz="457200" rtl="0" eaLnBrk="1" fontAlgn="auto" latinLnBrk="0" hangingPunct="1">
              <a:lnSpc>
                <a:spcPct val="100000"/>
              </a:lnSpc>
              <a:spcBef>
                <a:spcPts val="600"/>
              </a:spcBef>
              <a:spcAft>
                <a:spcPts val="0"/>
              </a:spcAft>
              <a:buClrTx/>
              <a:buSzTx/>
              <a:buFontTx/>
              <a:buNone/>
              <a:tabLst/>
              <a:defRPr/>
            </a:pPr>
            <a:r>
              <a:rPr lang="en-US" dirty="0" smtClean="0"/>
              <a:t>EXAMPLE LOGISTIC REGRESSION. “I HAVE A BINARY</a:t>
            </a:r>
            <a:r>
              <a:rPr lang="en-US" baseline="0" dirty="0" smtClean="0"/>
              <a:t> OUTCOME, A BINARY TREATMENT LOGISTIC REGRESSION IS THE APPROACH”, “I HAVE A TIME DEPENDENT OUTCOME, COXPH REGRESSION”</a:t>
            </a:r>
            <a:endParaRPr lang="en-US" dirty="0" smtClean="0"/>
          </a:p>
          <a:p>
            <a:pPr marL="457200" indent="-457200">
              <a:spcBef>
                <a:spcPts val="600"/>
              </a:spcBef>
              <a:buNone/>
            </a:pPr>
            <a:endParaRPr lang="en-US" dirty="0"/>
          </a:p>
        </p:txBody>
      </p:sp>
      <p:sp>
        <p:nvSpPr>
          <p:cNvPr id="4" name="Slide Number Placeholder 3"/>
          <p:cNvSpPr>
            <a:spLocks noGrp="1"/>
          </p:cNvSpPr>
          <p:nvPr>
            <p:ph type="sldNum" sz="quarter" idx="10"/>
          </p:nvPr>
        </p:nvSpPr>
        <p:spPr/>
        <p:txBody>
          <a:bodyPr/>
          <a:lstStyle/>
          <a:p>
            <a:fld id="{D244FC12-4E70-334B-89BE-869FE36F2382}"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032103-B7F4-4444-8CCC-150DEB4E2F0D}"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spc="-150">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19941-E20E-FA49-90F2-5DCFFA5140E9}"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AF33B5-24C2-094E-98D7-A07DDBCCC77D}"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BD7EA-4209-9E43-BD82-B632A6A1DB46}"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pic>
        <p:nvPicPr>
          <p:cNvPr id="8" name="Picture 7" descr="M6D_logo_transparent_KO.png"/>
          <p:cNvPicPr>
            <a:picLocks noChangeAspect="1"/>
          </p:cNvPicPr>
          <p:nvPr userDrawn="1"/>
        </p:nvPicPr>
        <p:blipFill>
          <a:blip r:embed="rId2" cstate="print"/>
          <a:stretch>
            <a:fillRect/>
          </a:stretch>
        </p:blipFill>
        <p:spPr>
          <a:xfrm rot="16200000">
            <a:off x="8126474" y="5821425"/>
            <a:ext cx="1657350" cy="22530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00DEC-CFBD-4C4C-BBCD-2DCBF3112A39}"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28F88-1B4A-264B-9E81-14B3A6858852}" type="datetime1">
              <a:rPr lang="en-US" smtClean="0">
                <a:solidFill>
                  <a:prstClr val="black">
                    <a:tint val="75000"/>
                  </a:prstClr>
                </a:solidFill>
              </a:rPr>
              <a:pPr/>
              <a:t>2/28/2012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F81A4-5BF4-4845-A165-003A5054D80C}" type="datetime1">
              <a:rPr lang="en-US" smtClean="0">
                <a:solidFill>
                  <a:prstClr val="black">
                    <a:tint val="75000"/>
                  </a:prstClr>
                </a:solidFill>
              </a:rPr>
              <a:pPr/>
              <a:t>2/28/2012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D144C7-9DDF-1443-97D8-BA18B106486C}" type="datetime1">
              <a:rPr lang="en-US" smtClean="0">
                <a:solidFill>
                  <a:prstClr val="black">
                    <a:tint val="75000"/>
                  </a:prstClr>
                </a:solidFill>
              </a:rPr>
              <a:pPr/>
              <a:t>2/28/2012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AC383-AEA5-174D-9FD1-122ECA5B32F7}" type="datetime1">
              <a:rPr lang="en-US" smtClean="0">
                <a:solidFill>
                  <a:prstClr val="black">
                    <a:tint val="75000"/>
                  </a:prstClr>
                </a:solidFill>
              </a:rPr>
              <a:pPr/>
              <a:t>2/28/2012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B192D-F020-6B42-844B-09303E03BA51}" type="datetime1">
              <a:rPr lang="en-US" smtClean="0">
                <a:solidFill>
                  <a:prstClr val="black">
                    <a:tint val="75000"/>
                  </a:prstClr>
                </a:solidFill>
              </a:rPr>
              <a:pPr/>
              <a:t>2/28/2012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B2ACAB-A7FE-444E-91B9-729CA5B2AB06}" type="datetime1">
              <a:rPr lang="en-US" smtClean="0">
                <a:solidFill>
                  <a:prstClr val="black">
                    <a:tint val="75000"/>
                  </a:prstClr>
                </a:solidFill>
              </a:rPr>
              <a:pPr/>
              <a:t>2/28/2012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3B5E0A-9C36-8747-9ED9-426C40B97558}"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4B63D-7ED5-2245-B1A0-7F4DCB19E355}" type="datetime1">
              <a:rPr lang="en-US" smtClean="0">
                <a:solidFill>
                  <a:prstClr val="black">
                    <a:tint val="75000"/>
                  </a:prstClr>
                </a:solidFill>
              </a:rPr>
              <a:pPr/>
              <a:t>2/28/2012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3FD5ED-4844-8443-AF17-C10B491EE60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D21DDB2-AEE7-451A-9A6B-DD5B6C991C53}" type="datetimeFigureOut">
              <a:rPr lang="en-US" smtClean="0"/>
              <a:pPr/>
              <a:t>2/28/2012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53BC6D-1ECA-4FCB-9705-74C4826D6E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m6d_media6degrees_small.jpg"/>
          <p:cNvPicPr>
            <a:picLocks noChangeAspect="1"/>
          </p:cNvPicPr>
          <p:nvPr userDrawn="1"/>
        </p:nvPicPr>
        <p:blipFill>
          <a:blip r:embed="rId13" cstate="print"/>
          <a:stretch>
            <a:fillRect/>
          </a:stretch>
        </p:blipFill>
        <p:spPr>
          <a:xfrm>
            <a:off x="8077200" y="6154421"/>
            <a:ext cx="888999" cy="5511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lumMod val="75000"/>
              <a:lumOff val="25000"/>
            </a:schemeClr>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000" kern="1200">
          <a:solidFill>
            <a:schemeClr val="tx1">
              <a:lumMod val="75000"/>
              <a:lumOff val="25000"/>
            </a:schemeClr>
          </a:solidFill>
          <a:latin typeface="Century Gothic"/>
          <a:ea typeface="+mn-ea"/>
          <a:cs typeface="Century Gothic"/>
        </a:defRPr>
      </a:lvl2pPr>
      <a:lvl3pPr marL="11430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entury Gothic"/>
          <a:ea typeface="+mn-ea"/>
          <a:cs typeface="Century Gothic"/>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entury Gothic"/>
          <a:ea typeface="+mn-ea"/>
          <a:cs typeface="Century Gothic"/>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entury Gothic"/>
          <a:ea typeface="+mn-ea"/>
          <a:cs typeface="Century Gothic"/>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6A6F5B3-AAF5-E548-8FDD-2D54A1FFCA66}" type="datetime1">
              <a:rPr lang="en-US" smtClean="0">
                <a:solidFill>
                  <a:prstClr val="black">
                    <a:tint val="75000"/>
                  </a:prstClr>
                </a:solidFill>
              </a:rPr>
              <a:pPr defTabSz="457200"/>
              <a:t>2/28/2012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3FD5ED-4844-8443-AF17-C10B491EE604}" type="slidenum">
              <a:rPr lang="en-US" smtClean="0">
                <a:solidFill>
                  <a:prstClr val="black">
                    <a:tint val="75000"/>
                  </a:prstClr>
                </a:solidFill>
              </a:rPr>
              <a:pPr defTabSz="4572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457200" rtl="0" eaLnBrk="1" latinLnBrk="0" hangingPunct="1">
        <a:spcBef>
          <a:spcPct val="0"/>
        </a:spcBef>
        <a:buNone/>
        <a:defRPr sz="4400" kern="1200" cap="all">
          <a:solidFill>
            <a:schemeClr val="bg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1.jpeg"/><Relationship Id="rId5" Type="http://schemas.openxmlformats.org/officeDocument/2006/relationships/image" Target="../media/image32.pn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6.png"/><Relationship Id="rId4" Type="http://schemas.openxmlformats.org/officeDocument/2006/relationships/image" Target="../media/image35.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24.png"/><Relationship Id="rId18" Type="http://schemas.openxmlformats.org/officeDocument/2006/relationships/image" Target="../media/image1.jpeg"/><Relationship Id="rId3" Type="http://schemas.openxmlformats.org/officeDocument/2006/relationships/image" Target="../media/image37.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30.jpeg"/><Relationship Id="rId1" Type="http://schemas.openxmlformats.org/officeDocument/2006/relationships/slideLayout" Target="../slideLayouts/slideLayout14.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1.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18" Type="http://schemas.openxmlformats.org/officeDocument/2006/relationships/image" Target="../media/image61.png"/><Relationship Id="rId3" Type="http://schemas.openxmlformats.org/officeDocument/2006/relationships/image" Target="../media/image24.png"/><Relationship Id="rId21" Type="http://schemas.openxmlformats.org/officeDocument/2006/relationships/image" Target="../media/image64.png"/><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60.png"/><Relationship Id="rId25" Type="http://schemas.openxmlformats.org/officeDocument/2006/relationships/image" Target="../media/image1.jpeg"/><Relationship Id="rId2" Type="http://schemas.openxmlformats.org/officeDocument/2006/relationships/notesSlide" Target="../notesSlides/notesSlide17.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14.xml"/><Relationship Id="rId6" Type="http://schemas.openxmlformats.org/officeDocument/2006/relationships/image" Target="../media/image30.jpeg"/><Relationship Id="rId11" Type="http://schemas.openxmlformats.org/officeDocument/2006/relationships/image" Target="../media/image55.png"/><Relationship Id="rId24" Type="http://schemas.openxmlformats.org/officeDocument/2006/relationships/image" Target="../media/image67.png"/><Relationship Id="rId5" Type="http://schemas.openxmlformats.org/officeDocument/2006/relationships/image" Target="../media/image51.pn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46.png"/><Relationship Id="rId19" Type="http://schemas.openxmlformats.org/officeDocument/2006/relationships/image" Target="../media/image62.png"/><Relationship Id="rId4" Type="http://schemas.openxmlformats.org/officeDocument/2006/relationships/image" Target="../media/image25.jpeg"/><Relationship Id="rId9" Type="http://schemas.openxmlformats.org/officeDocument/2006/relationships/image" Target="../media/image54.png"/><Relationship Id="rId14" Type="http://schemas.openxmlformats.org/officeDocument/2006/relationships/image" Target="../media/image43.png"/><Relationship Id="rId22"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70.png"/><Relationship Id="rId18" Type="http://schemas.openxmlformats.org/officeDocument/2006/relationships/image" Target="../media/image59.png"/><Relationship Id="rId3" Type="http://schemas.openxmlformats.org/officeDocument/2006/relationships/image" Target="../media/image24.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46.png"/><Relationship Id="rId17" Type="http://schemas.openxmlformats.org/officeDocument/2006/relationships/image" Target="../media/image58.png"/><Relationship Id="rId25" Type="http://schemas.openxmlformats.org/officeDocument/2006/relationships/image" Target="../media/image1.jpeg"/><Relationship Id="rId2" Type="http://schemas.openxmlformats.org/officeDocument/2006/relationships/notesSlide" Target="../notesSlides/notesSlide18.xml"/><Relationship Id="rId16" Type="http://schemas.openxmlformats.org/officeDocument/2006/relationships/image" Target="../media/image43.png"/><Relationship Id="rId20"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30.jpeg"/><Relationship Id="rId11" Type="http://schemas.openxmlformats.org/officeDocument/2006/relationships/image" Target="../media/image69.png"/><Relationship Id="rId24" Type="http://schemas.openxmlformats.org/officeDocument/2006/relationships/image" Target="../media/image63.png"/><Relationship Id="rId5" Type="http://schemas.openxmlformats.org/officeDocument/2006/relationships/image" Target="../media/image51.png"/><Relationship Id="rId15" Type="http://schemas.openxmlformats.org/officeDocument/2006/relationships/image" Target="../media/image72.png"/><Relationship Id="rId23" Type="http://schemas.openxmlformats.org/officeDocument/2006/relationships/image" Target="../media/image62.png"/><Relationship Id="rId10" Type="http://schemas.openxmlformats.org/officeDocument/2006/relationships/image" Target="../media/image68.png"/><Relationship Id="rId19" Type="http://schemas.openxmlformats.org/officeDocument/2006/relationships/image" Target="../media/image67.png"/><Relationship Id="rId4" Type="http://schemas.openxmlformats.org/officeDocument/2006/relationships/image" Target="../media/image25.jpeg"/><Relationship Id="rId9" Type="http://schemas.openxmlformats.org/officeDocument/2006/relationships/image" Target="../media/image31.png"/><Relationship Id="rId14" Type="http://schemas.openxmlformats.org/officeDocument/2006/relationships/image" Target="../media/image71.png"/><Relationship Id="rId22"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image" Target="../media/image76.png"/><Relationship Id="rId4" Type="http://schemas.openxmlformats.org/officeDocument/2006/relationships/image" Target="../media/image75.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78.png"/><Relationship Id="rId5" Type="http://schemas.openxmlformats.org/officeDocument/2006/relationships/chart" Target="../charts/chart5.xml"/><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6.png"/><Relationship Id="rId7"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80.png"/><Relationship Id="rId5" Type="http://schemas.openxmlformats.org/officeDocument/2006/relationships/image" Target="../media/image75.png"/><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1.jpeg"/><Relationship Id="rId4" Type="http://schemas.openxmlformats.org/officeDocument/2006/relationships/image" Target="../media/image25.jpeg"/><Relationship Id="rId9"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108" y="3810000"/>
            <a:ext cx="8229600" cy="1096963"/>
          </a:xfrm>
        </p:spPr>
        <p:txBody>
          <a:bodyPr>
            <a:normAutofit/>
          </a:bodyPr>
          <a:lstStyle/>
          <a:p>
            <a:pPr algn="ctr">
              <a:buNone/>
            </a:pPr>
            <a:r>
              <a:rPr lang="en-US" sz="2800" dirty="0" smtClean="0"/>
              <a:t> </a:t>
            </a:r>
            <a:endParaRPr lang="en-US" sz="2800" dirty="0" smtClean="0">
              <a:solidFill>
                <a:srgbClr val="A0B4C8"/>
              </a:solidFill>
            </a:endParaRPr>
          </a:p>
          <a:p>
            <a:pPr algn="ctr">
              <a:buNone/>
            </a:pPr>
            <a:r>
              <a:rPr lang="en-US" sz="2800" dirty="0" smtClean="0">
                <a:solidFill>
                  <a:srgbClr val="A0B4C8"/>
                </a:solidFill>
              </a:rPr>
              <a:t>Decisions, Causality and All That…</a:t>
            </a:r>
            <a:endParaRPr lang="en-US" sz="2800" dirty="0">
              <a:solidFill>
                <a:srgbClr val="A0B4C8"/>
              </a:solidFill>
            </a:endParaRPr>
          </a:p>
        </p:txBody>
      </p:sp>
      <p:sp>
        <p:nvSpPr>
          <p:cNvPr id="4" name="Rectangle 3"/>
          <p:cNvSpPr/>
          <p:nvPr/>
        </p:nvSpPr>
        <p:spPr>
          <a:xfrm>
            <a:off x="381000" y="1417637"/>
            <a:ext cx="8405817" cy="2246769"/>
          </a:xfrm>
          <a:prstGeom prst="rect">
            <a:avLst/>
          </a:prstGeom>
        </p:spPr>
        <p:txBody>
          <a:bodyPr wrap="none">
            <a:spAutoFit/>
          </a:bodyPr>
          <a:lstStyle/>
          <a:p>
            <a:r>
              <a:rPr lang="en-US" sz="14000" b="1" spc="-150" dirty="0" smtClean="0">
                <a:solidFill>
                  <a:srgbClr val="404040"/>
                </a:solidFill>
                <a:latin typeface="Century Gothic"/>
                <a:cs typeface="Century Gothic"/>
              </a:rPr>
              <a:t>BIG DATA</a:t>
            </a:r>
            <a:endParaRPr lang="en-US" sz="14000" b="1" spc="-150" dirty="0">
              <a:solidFill>
                <a:srgbClr val="404040"/>
              </a:solidFill>
              <a:latin typeface="Century Gothic"/>
              <a:cs typeface="Century Gothic"/>
            </a:endParaRPr>
          </a:p>
        </p:txBody>
      </p:sp>
      <p:sp>
        <p:nvSpPr>
          <p:cNvPr id="5" name="Rectangle 4"/>
          <p:cNvSpPr/>
          <p:nvPr/>
        </p:nvSpPr>
        <p:spPr>
          <a:xfrm>
            <a:off x="530629" y="3099137"/>
            <a:ext cx="8460971" cy="1015663"/>
          </a:xfrm>
          <a:prstGeom prst="rect">
            <a:avLst/>
          </a:prstGeom>
        </p:spPr>
        <p:txBody>
          <a:bodyPr wrap="none">
            <a:spAutoFit/>
          </a:bodyPr>
          <a:lstStyle/>
          <a:p>
            <a:r>
              <a:rPr lang="en-US" sz="3200" b="1" spc="-150" dirty="0" smtClean="0">
                <a:solidFill>
                  <a:srgbClr val="404040"/>
                </a:solidFill>
                <a:latin typeface="Century Gothic"/>
                <a:cs typeface="Century Gothic"/>
              </a:rPr>
              <a:t>From knowing ‘what’ to understanding ‘why’?</a:t>
            </a:r>
            <a:r>
              <a:rPr lang="en-US" sz="6000" b="1" spc="-150" dirty="0" smtClean="0">
                <a:solidFill>
                  <a:srgbClr val="E11932"/>
                </a:solidFill>
                <a:latin typeface="Century Gothic"/>
                <a:cs typeface="Century Gothic"/>
              </a:rPr>
              <a:t>.</a:t>
            </a:r>
            <a:endParaRPr lang="en-US" sz="6000" b="1" spc="-150" dirty="0">
              <a:solidFill>
                <a:srgbClr val="E11932"/>
              </a:solidFill>
              <a:latin typeface="Century Gothic"/>
              <a:cs typeface="Century Gothic"/>
            </a:endParaRPr>
          </a:p>
        </p:txBody>
      </p:sp>
      <p:cxnSp>
        <p:nvCxnSpPr>
          <p:cNvPr id="8" name="Straight Connector 7"/>
          <p:cNvCxnSpPr/>
          <p:nvPr/>
        </p:nvCxnSpPr>
        <p:spPr>
          <a:xfrm>
            <a:off x="533400" y="1524000"/>
            <a:ext cx="7848600" cy="1588"/>
          </a:xfrm>
          <a:prstGeom prst="line">
            <a:avLst/>
          </a:prstGeom>
          <a:ln w="9525"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33400" y="4267200"/>
            <a:ext cx="7848600" cy="1588"/>
          </a:xfrm>
          <a:prstGeom prst="line">
            <a:avLst/>
          </a:prstGeom>
          <a:ln w="9525"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33400" y="4876800"/>
            <a:ext cx="7848600" cy="1588"/>
          </a:xfrm>
          <a:prstGeom prst="line">
            <a:avLst/>
          </a:prstGeom>
          <a:ln w="9525"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m6d_media6degrees_small.png"/>
          <p:cNvPicPr>
            <a:picLocks noChangeAspect="1"/>
          </p:cNvPicPr>
          <p:nvPr/>
        </p:nvPicPr>
        <p:blipFill>
          <a:blip r:embed="rId3" cstate="print"/>
          <a:stretch>
            <a:fillRect/>
          </a:stretch>
        </p:blipFill>
        <p:spPr>
          <a:xfrm>
            <a:off x="4191000" y="6146800"/>
            <a:ext cx="894729" cy="554733"/>
          </a:xfrm>
          <a:prstGeom prst="rect">
            <a:avLst/>
          </a:prstGeom>
        </p:spPr>
      </p:pic>
      <p:sp>
        <p:nvSpPr>
          <p:cNvPr id="13" name="Rectangle 12"/>
          <p:cNvSpPr/>
          <p:nvPr/>
        </p:nvSpPr>
        <p:spPr>
          <a:xfrm>
            <a:off x="7924800" y="6172200"/>
            <a:ext cx="12192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763000" cy="1676400"/>
          </a:xfrm>
        </p:spPr>
        <p:txBody>
          <a:bodyPr>
            <a:normAutofit/>
          </a:bodyPr>
          <a:lstStyle/>
          <a:p>
            <a:pPr marL="0" indent="0">
              <a:lnSpc>
                <a:spcPts val="2540"/>
              </a:lnSpc>
              <a:buNone/>
            </a:pPr>
            <a:r>
              <a:rPr lang="en-US" dirty="0" smtClean="0">
                <a:solidFill>
                  <a:srgbClr val="404040"/>
                </a:solidFill>
                <a:latin typeface="Century Gothic"/>
                <a:cs typeface="Century Gothic"/>
              </a:rPr>
              <a:t>What is the effect of</a:t>
            </a:r>
          </a:p>
          <a:p>
            <a:pPr marL="0" indent="0">
              <a:lnSpc>
                <a:spcPts val="2540"/>
              </a:lnSpc>
              <a:buNone/>
            </a:pPr>
            <a:r>
              <a:rPr lang="en-US" u="sng" dirty="0" smtClean="0">
                <a:solidFill>
                  <a:srgbClr val="404040"/>
                </a:solidFill>
                <a:latin typeface="Century Gothic"/>
                <a:cs typeface="Century Gothic"/>
              </a:rPr>
              <a:t>display advertising </a:t>
            </a:r>
            <a:r>
              <a:rPr lang="en-US" dirty="0" smtClean="0">
                <a:solidFill>
                  <a:srgbClr val="404040"/>
                </a:solidFill>
                <a:latin typeface="Century Gothic"/>
                <a:cs typeface="Century Gothic"/>
              </a:rPr>
              <a:t>on customer</a:t>
            </a:r>
          </a:p>
          <a:p>
            <a:pPr marL="0" indent="0">
              <a:lnSpc>
                <a:spcPts val="2540"/>
              </a:lnSpc>
              <a:buNone/>
            </a:pPr>
            <a:r>
              <a:rPr lang="en-US" u="sng" dirty="0" smtClean="0">
                <a:solidFill>
                  <a:srgbClr val="404040"/>
                </a:solidFill>
                <a:latin typeface="Century Gothic"/>
                <a:cs typeface="Century Gothic"/>
              </a:rPr>
              <a:t>conversion</a:t>
            </a:r>
            <a:r>
              <a:rPr lang="en-US" dirty="0" smtClean="0">
                <a:solidFill>
                  <a:srgbClr val="404040"/>
                </a:solidFill>
                <a:latin typeface="Century Gothic"/>
                <a:cs typeface="Century Gothic"/>
              </a:rPr>
              <a:t>?</a:t>
            </a:r>
          </a:p>
        </p:txBody>
      </p:sp>
      <p:sp>
        <p:nvSpPr>
          <p:cNvPr id="10" name="TextBox 9"/>
          <p:cNvSpPr txBox="1"/>
          <p:nvPr/>
        </p:nvSpPr>
        <p:spPr>
          <a:xfrm>
            <a:off x="76200" y="-304800"/>
            <a:ext cx="1143000" cy="2400657"/>
          </a:xfrm>
          <a:prstGeom prst="rect">
            <a:avLst/>
          </a:prstGeom>
          <a:noFill/>
        </p:spPr>
        <p:txBody>
          <a:bodyPr wrap="square" rtlCol="0">
            <a:spAutoFit/>
          </a:bodyPr>
          <a:lstStyle/>
          <a:p>
            <a:pPr defTabSz="457200"/>
            <a:r>
              <a:rPr lang="en-US" sz="15000" b="1" dirty="0" smtClean="0">
                <a:solidFill>
                  <a:srgbClr val="E11932">
                    <a:alpha val="50000"/>
                  </a:srgbClr>
                </a:solidFill>
                <a:latin typeface="Times New Roman"/>
              </a:rPr>
              <a:t>?</a:t>
            </a:r>
            <a:endParaRPr lang="en-US" sz="15000" b="1" dirty="0">
              <a:solidFill>
                <a:srgbClr val="E11932">
                  <a:alpha val="50000"/>
                </a:srgbClr>
              </a:solidFill>
              <a:latin typeface="Times New Roman"/>
            </a:endParaRPr>
          </a:p>
        </p:txBody>
      </p:sp>
      <p:sp>
        <p:nvSpPr>
          <p:cNvPr id="11" name="Title 1"/>
          <p:cNvSpPr txBox="1">
            <a:spLocks/>
          </p:cNvSpPr>
          <p:nvPr/>
        </p:nvSpPr>
        <p:spPr>
          <a:xfrm>
            <a:off x="1066800" y="381000"/>
            <a:ext cx="8077200" cy="1143000"/>
          </a:xfrm>
          <a:prstGeom prst="rect">
            <a:avLst/>
          </a:prstGeom>
        </p:spPr>
        <p:txBody>
          <a:bodyPr vert="horz" lIns="91440" tIns="45720" rIns="91440" bIns="45720" rtlCol="0" anchor="ctr">
            <a:normAutofit/>
          </a:bodyPr>
          <a:lstStyle/>
          <a:p>
            <a:pPr defTabSz="457200">
              <a:spcBef>
                <a:spcPct val="0"/>
              </a:spcBef>
              <a:defRPr/>
            </a:pPr>
            <a:r>
              <a:rPr lang="en-US" sz="4000" b="1" dirty="0" smtClean="0">
                <a:solidFill>
                  <a:srgbClr val="404040"/>
                </a:solidFill>
                <a:latin typeface="Century Gothic"/>
                <a:cs typeface="Century Gothic"/>
              </a:rPr>
              <a:t>1. state question</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15" name="Rectangle 14"/>
          <p:cNvSpPr/>
          <p:nvPr/>
        </p:nvSpPr>
        <p:spPr>
          <a:xfrm>
            <a:off x="762000" y="4001006"/>
            <a:ext cx="8001000" cy="892552"/>
          </a:xfrm>
          <a:prstGeom prst="rect">
            <a:avLst/>
          </a:prstGeom>
        </p:spPr>
        <p:txBody>
          <a:bodyPr wrap="square">
            <a:spAutoFit/>
          </a:bodyPr>
          <a:lstStyle/>
          <a:p>
            <a:pPr algn="r" defTabSz="457200"/>
            <a:r>
              <a:rPr lang="en-US" sz="3200" b="1" dirty="0" smtClean="0">
                <a:solidFill>
                  <a:srgbClr val="404040"/>
                </a:solidFill>
                <a:latin typeface="Century Gothic"/>
                <a:cs typeface="Century Gothic"/>
              </a:rPr>
              <a:t>display advertising</a:t>
            </a:r>
          </a:p>
          <a:p>
            <a:pPr algn="r" defTabSz="457200"/>
            <a:r>
              <a:rPr lang="en-US" sz="2000" dirty="0" smtClean="0">
                <a:solidFill>
                  <a:srgbClr val="404040"/>
                </a:solidFill>
                <a:latin typeface="Century Gothic"/>
                <a:cs typeface="Century Gothic"/>
              </a:rPr>
              <a:t>Showing/Not showing a browser a display ad.</a:t>
            </a:r>
            <a:endParaRPr lang="en-US" sz="2000" dirty="0">
              <a:solidFill>
                <a:srgbClr val="404040"/>
              </a:solidFill>
              <a:latin typeface="Century Gothic"/>
              <a:cs typeface="Century Gothic"/>
            </a:endParaRPr>
          </a:p>
        </p:txBody>
      </p:sp>
      <p:sp>
        <p:nvSpPr>
          <p:cNvPr id="20" name="Rectangle 19"/>
          <p:cNvSpPr/>
          <p:nvPr/>
        </p:nvSpPr>
        <p:spPr>
          <a:xfrm>
            <a:off x="0" y="5232737"/>
            <a:ext cx="8763000" cy="892552"/>
          </a:xfrm>
          <a:prstGeom prst="rect">
            <a:avLst/>
          </a:prstGeom>
        </p:spPr>
        <p:txBody>
          <a:bodyPr wrap="square">
            <a:spAutoFit/>
          </a:bodyPr>
          <a:lstStyle/>
          <a:p>
            <a:pPr algn="r" defTabSz="457200"/>
            <a:r>
              <a:rPr lang="en-US" sz="3200" b="1" dirty="0" smtClean="0">
                <a:solidFill>
                  <a:srgbClr val="404040"/>
                </a:solidFill>
                <a:latin typeface="Century Gothic"/>
                <a:cs typeface="Century Gothic"/>
              </a:rPr>
              <a:t>customer conversion</a:t>
            </a:r>
          </a:p>
          <a:p>
            <a:pPr algn="r" defTabSz="457200"/>
            <a:r>
              <a:rPr lang="en-US" sz="2000" dirty="0" smtClean="0">
                <a:solidFill>
                  <a:srgbClr val="404040"/>
                </a:solidFill>
                <a:latin typeface="Century Gothic"/>
                <a:cs typeface="Century Gothic"/>
              </a:rPr>
              <a:t>Visiting the advertisers website in the next 5 days.</a:t>
            </a:r>
            <a:endParaRPr lang="en-US" sz="2000" dirty="0">
              <a:solidFill>
                <a:srgbClr val="404040"/>
              </a:solidFill>
              <a:latin typeface="Century Gothic"/>
              <a:cs typeface="Century Gothic"/>
            </a:endParaRPr>
          </a:p>
        </p:txBody>
      </p:sp>
      <p:grpSp>
        <p:nvGrpSpPr>
          <p:cNvPr id="13" name="Group 12"/>
          <p:cNvGrpSpPr/>
          <p:nvPr/>
        </p:nvGrpSpPr>
        <p:grpSpPr>
          <a:xfrm>
            <a:off x="1143000" y="545495"/>
            <a:ext cx="7696200" cy="915988"/>
            <a:chOff x="1143000" y="569685"/>
            <a:chExt cx="3048000" cy="915988"/>
          </a:xfrm>
        </p:grpSpPr>
        <p:cxnSp>
          <p:nvCxnSpPr>
            <p:cNvPr id="9" name="Straight Connector 8"/>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4" name="Picture 13" descr="m6d_media6degrees_small.jpg"/>
          <p:cNvPicPr>
            <a:picLocks noChangeAspect="1"/>
          </p:cNvPicPr>
          <p:nvPr/>
        </p:nvPicPr>
        <p:blipFill>
          <a:blip r:embed="rId3"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 y="-381000"/>
            <a:ext cx="1524000" cy="2400657"/>
          </a:xfrm>
          <a:prstGeom prst="rect">
            <a:avLst/>
          </a:prstGeom>
          <a:noFill/>
        </p:spPr>
        <p:txBody>
          <a:bodyPr wrap="square" rtlCol="0">
            <a:spAutoFit/>
          </a:bodyPr>
          <a:lstStyle/>
          <a:p>
            <a:pPr defTabSz="457200"/>
            <a:r>
              <a:rPr lang="en-US" sz="15000" b="1" dirty="0" smtClean="0">
                <a:solidFill>
                  <a:srgbClr val="E11932">
                    <a:alpha val="50000"/>
                  </a:srgbClr>
                </a:solidFill>
                <a:latin typeface="Times New Roman"/>
              </a:rPr>
              <a:t>P</a:t>
            </a:r>
            <a:endParaRPr lang="en-US" sz="15000" b="1" dirty="0">
              <a:solidFill>
                <a:srgbClr val="E11932">
                  <a:alpha val="50000"/>
                </a:srgbClr>
              </a:solidFill>
              <a:latin typeface="Times New Roman"/>
            </a:endParaRPr>
          </a:p>
        </p:txBody>
      </p:sp>
      <p:sp>
        <p:nvSpPr>
          <p:cNvPr id="14" name="Title 1"/>
          <p:cNvSpPr txBox="1">
            <a:spLocks/>
          </p:cNvSpPr>
          <p:nvPr/>
        </p:nvSpPr>
        <p:spPr>
          <a:xfrm>
            <a:off x="1295400" y="381000"/>
            <a:ext cx="7543800" cy="1143000"/>
          </a:xfrm>
          <a:prstGeom prst="rect">
            <a:avLst/>
          </a:prstGeom>
        </p:spPr>
        <p:txBody>
          <a:bodyPr vert="horz" lIns="91440" tIns="45720" rIns="91440" bIns="45720" rtlCol="0" anchor="ctr">
            <a:noAutofit/>
          </a:bodyPr>
          <a:lstStyle/>
          <a:p>
            <a:pPr marL="690563" indent="-690563" defTabSz="457200">
              <a:spcBef>
                <a:spcPct val="0"/>
              </a:spcBef>
              <a:defRPr/>
            </a:pPr>
            <a:r>
              <a:rPr lang="en-US" sz="4000" b="1" dirty="0" smtClean="0">
                <a:solidFill>
                  <a:srgbClr val="404040"/>
                </a:solidFill>
                <a:latin typeface="Century Gothic"/>
                <a:cs typeface="Century Gothic"/>
              </a:rPr>
              <a:t>2. express causal </a:t>
            </a:r>
          </a:p>
          <a:p>
            <a:pPr marL="509588" indent="-509588" defTabSz="457200">
              <a:spcBef>
                <a:spcPct val="0"/>
              </a:spcBef>
              <a:tabLst>
                <a:tab pos="574675" algn="l"/>
              </a:tabLst>
              <a:defRPr/>
            </a:pPr>
            <a:r>
              <a:rPr lang="en-US" sz="4000" b="1" dirty="0" smtClean="0">
                <a:solidFill>
                  <a:srgbClr val="404040"/>
                </a:solidFill>
                <a:latin typeface="Century Gothic"/>
                <a:cs typeface="Century Gothic"/>
              </a:rPr>
              <a:t>		process</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21" name="Content Placeholder 2"/>
          <p:cNvSpPr>
            <a:spLocks noGrp="1"/>
          </p:cNvSpPr>
          <p:nvPr>
            <p:ph idx="1"/>
          </p:nvPr>
        </p:nvSpPr>
        <p:spPr>
          <a:xfrm>
            <a:off x="3810000" y="2916866"/>
            <a:ext cx="5105400" cy="3048000"/>
          </a:xfrm>
        </p:spPr>
        <p:txBody>
          <a:bodyPr>
            <a:noAutofit/>
          </a:bodyPr>
          <a:lstStyle/>
          <a:p>
            <a:pPr marL="514350" indent="-514350">
              <a:buNone/>
              <a:tabLst>
                <a:tab pos="914400" algn="l"/>
              </a:tabLst>
            </a:pPr>
            <a:r>
              <a:rPr lang="en-US" sz="3000" dirty="0" smtClean="0">
                <a:solidFill>
                  <a:srgbClr val="404040"/>
                </a:solidFill>
                <a:latin typeface="Century Gothic"/>
                <a:cs typeface="Century Gothic"/>
              </a:rPr>
              <a:t>O = 	(W,A,Y) ~ P</a:t>
            </a:r>
            <a:r>
              <a:rPr lang="en-US" sz="3000" baseline="-25000" dirty="0" smtClean="0">
                <a:solidFill>
                  <a:srgbClr val="404040"/>
                </a:solidFill>
                <a:latin typeface="Century Gothic"/>
                <a:cs typeface="Century Gothic"/>
              </a:rPr>
              <a:t>0</a:t>
            </a:r>
          </a:p>
          <a:p>
            <a:pPr marL="514350" indent="-514350">
              <a:buNone/>
              <a:tabLst>
                <a:tab pos="914400" algn="l"/>
              </a:tabLst>
            </a:pPr>
            <a:r>
              <a:rPr lang="en-US" sz="3000" dirty="0" smtClean="0">
                <a:solidFill>
                  <a:srgbClr val="404040"/>
                </a:solidFill>
                <a:latin typeface="Century Gothic"/>
                <a:cs typeface="Century Gothic"/>
              </a:rPr>
              <a:t>W – 	Baseline Variables</a:t>
            </a:r>
          </a:p>
          <a:p>
            <a:pPr marL="514350" indent="-514350">
              <a:buNone/>
              <a:tabLst>
                <a:tab pos="914400" algn="l"/>
              </a:tabLst>
            </a:pPr>
            <a:r>
              <a:rPr lang="en-US" sz="3000" dirty="0" smtClean="0">
                <a:solidFill>
                  <a:srgbClr val="404040"/>
                </a:solidFill>
                <a:latin typeface="Century Gothic"/>
                <a:cs typeface="Century Gothic"/>
              </a:rPr>
              <a:t>A – 	Binary Treatment 	(Ad)</a:t>
            </a:r>
          </a:p>
          <a:p>
            <a:pPr marL="514350" indent="-514350">
              <a:buNone/>
              <a:tabLst>
                <a:tab pos="914400" algn="l"/>
              </a:tabLst>
            </a:pPr>
            <a:r>
              <a:rPr lang="en-US" sz="3000" dirty="0" smtClean="0">
                <a:solidFill>
                  <a:srgbClr val="404040"/>
                </a:solidFill>
                <a:latin typeface="Century Gothic"/>
                <a:cs typeface="Century Gothic"/>
              </a:rPr>
              <a:t>Y – 	Binary Outcome 	(Purchase)</a:t>
            </a:r>
          </a:p>
        </p:txBody>
      </p:sp>
      <p:pic>
        <p:nvPicPr>
          <p:cNvPr id="15" name="Picture 14" descr="square_frame_large.png"/>
          <p:cNvPicPr>
            <a:picLocks noChangeAspect="1"/>
          </p:cNvPicPr>
          <p:nvPr/>
        </p:nvPicPr>
        <p:blipFill>
          <a:blip r:embed="rId3" cstate="print"/>
          <a:stretch>
            <a:fillRect/>
          </a:stretch>
        </p:blipFill>
        <p:spPr>
          <a:xfrm>
            <a:off x="609600" y="2735977"/>
            <a:ext cx="3380779" cy="3055223"/>
          </a:xfrm>
          <a:prstGeom prst="rect">
            <a:avLst/>
          </a:prstGeom>
        </p:spPr>
      </p:pic>
      <p:pic>
        <p:nvPicPr>
          <p:cNvPr id="17" name="Picture 16"/>
          <p:cNvPicPr>
            <a:picLocks noChangeAspect="1"/>
          </p:cNvPicPr>
          <p:nvPr/>
        </p:nvPicPr>
        <p:blipFill>
          <a:blip r:embed="rId4" cstate="print"/>
          <a:srcRect r="5046" b="4887"/>
          <a:stretch>
            <a:fillRect/>
          </a:stretch>
        </p:blipFill>
        <p:spPr>
          <a:xfrm>
            <a:off x="988182" y="3116977"/>
            <a:ext cx="2580648" cy="2246769"/>
          </a:xfrm>
          <a:prstGeom prst="rect">
            <a:avLst/>
          </a:prstGeom>
          <a:ln w="12700" cmpd="sng">
            <a:noFill/>
          </a:ln>
        </p:spPr>
      </p:pic>
      <p:grpSp>
        <p:nvGrpSpPr>
          <p:cNvPr id="16" name="Group 15"/>
          <p:cNvGrpSpPr/>
          <p:nvPr/>
        </p:nvGrpSpPr>
        <p:grpSpPr>
          <a:xfrm>
            <a:off x="6188737" y="0"/>
            <a:ext cx="2955263" cy="2286000"/>
            <a:chOff x="586154" y="1075514"/>
            <a:chExt cx="7475402" cy="5782486"/>
          </a:xfrm>
        </p:grpSpPr>
        <p:pic>
          <p:nvPicPr>
            <p:cNvPr id="22" name="Picture 21" descr="thought_bubble.png"/>
            <p:cNvPicPr>
              <a:picLocks noChangeAspect="1"/>
            </p:cNvPicPr>
            <p:nvPr/>
          </p:nvPicPr>
          <p:blipFill>
            <a:blip r:embed="rId5" cstate="print"/>
            <a:srcRect b="29464"/>
            <a:stretch>
              <a:fillRect/>
            </a:stretch>
          </p:blipFill>
          <p:spPr>
            <a:xfrm>
              <a:off x="586154" y="3893126"/>
              <a:ext cx="4595446" cy="2736274"/>
            </a:xfrm>
            <a:prstGeom prst="rect">
              <a:avLst/>
            </a:prstGeom>
          </p:spPr>
        </p:pic>
        <p:pic>
          <p:nvPicPr>
            <p:cNvPr id="23" name="Picture 22" descr="napkin.png"/>
            <p:cNvPicPr>
              <a:picLocks noChangeAspect="1"/>
            </p:cNvPicPr>
            <p:nvPr/>
          </p:nvPicPr>
          <p:blipFill>
            <a:blip r:embed="rId6" cstate="print"/>
            <a:stretch>
              <a:fillRect/>
            </a:stretch>
          </p:blipFill>
          <p:spPr>
            <a:xfrm>
              <a:off x="5715000" y="1600200"/>
              <a:ext cx="2346556" cy="2362200"/>
            </a:xfrm>
            <a:prstGeom prst="rect">
              <a:avLst/>
            </a:prstGeom>
          </p:spPr>
        </p:pic>
        <p:grpSp>
          <p:nvGrpSpPr>
            <p:cNvPr id="30" name="Group 19"/>
            <p:cNvGrpSpPr/>
            <p:nvPr/>
          </p:nvGrpSpPr>
          <p:grpSpPr>
            <a:xfrm>
              <a:off x="1295400" y="1447800"/>
              <a:ext cx="2590800" cy="2646539"/>
              <a:chOff x="304800" y="858661"/>
              <a:chExt cx="2590800" cy="2646539"/>
            </a:xfrm>
          </p:grpSpPr>
          <p:sp>
            <p:nvSpPr>
              <p:cNvPr id="35" name="Rectangle 34"/>
              <p:cNvSpPr/>
              <p:nvPr/>
            </p:nvSpPr>
            <p:spPr>
              <a:xfrm>
                <a:off x="304800" y="990600"/>
                <a:ext cx="2474976" cy="2514600"/>
              </a:xfrm>
              <a:prstGeom prst="rect">
                <a:avLst/>
              </a:prstGeom>
              <a:solidFill>
                <a:schemeClr val="tx1">
                  <a:lumMod val="95000"/>
                  <a:lumOff val="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6" name="Picture 2"/>
              <p:cNvPicPr>
                <a:picLocks noChangeAspect="1" noChangeArrowheads="1"/>
              </p:cNvPicPr>
              <p:nvPr/>
            </p:nvPicPr>
            <p:blipFill>
              <a:blip r:embed="rId7" cstate="print"/>
              <a:srcRect l="24667" t="27733" r="36000" b="9760"/>
              <a:stretch>
                <a:fillRect/>
              </a:stretch>
            </p:blipFill>
            <p:spPr bwMode="auto">
              <a:xfrm>
                <a:off x="304800" y="990600"/>
                <a:ext cx="2469462" cy="2452836"/>
              </a:xfrm>
              <a:prstGeom prst="rect">
                <a:avLst/>
              </a:prstGeom>
              <a:noFill/>
              <a:ln w="9525">
                <a:noFill/>
                <a:miter lim="800000"/>
                <a:headEnd/>
                <a:tailEnd/>
              </a:ln>
            </p:spPr>
          </p:pic>
          <p:pic>
            <p:nvPicPr>
              <p:cNvPr id="37" name="Picture 36"/>
              <p:cNvPicPr>
                <a:picLocks noChangeAspect="1"/>
              </p:cNvPicPr>
              <p:nvPr/>
            </p:nvPicPr>
            <p:blipFill>
              <a:blip r:embed="rId8" cstate="print"/>
              <a:srcRect b="69859"/>
              <a:stretch>
                <a:fillRect/>
              </a:stretch>
            </p:blipFill>
            <p:spPr>
              <a:xfrm>
                <a:off x="2324100" y="858661"/>
                <a:ext cx="571500" cy="512939"/>
              </a:xfrm>
              <a:prstGeom prst="rect">
                <a:avLst/>
              </a:prstGeom>
            </p:spPr>
          </p:pic>
        </p:grpSp>
        <p:pic>
          <p:nvPicPr>
            <p:cNvPr id="31" name="Picture 30" descr="man.png"/>
            <p:cNvPicPr>
              <a:picLocks noChangeAspect="1"/>
            </p:cNvPicPr>
            <p:nvPr/>
          </p:nvPicPr>
          <p:blipFill>
            <a:blip r:embed="rId9" cstate="print"/>
            <a:srcRect b="64910"/>
            <a:stretch>
              <a:fillRect/>
            </a:stretch>
          </p:blipFill>
          <p:spPr>
            <a:xfrm>
              <a:off x="3048000" y="4291094"/>
              <a:ext cx="2926080" cy="2566906"/>
            </a:xfrm>
            <a:prstGeom prst="rect">
              <a:avLst/>
            </a:prstGeom>
          </p:spPr>
        </p:pic>
        <p:pic>
          <p:nvPicPr>
            <p:cNvPr id="32" name="Picture 31" descr="DRAWN_arrow_red.png"/>
            <p:cNvPicPr>
              <a:picLocks noChangeAspect="1"/>
            </p:cNvPicPr>
            <p:nvPr/>
          </p:nvPicPr>
          <p:blipFill>
            <a:blip r:embed="rId10" cstate="print"/>
            <a:stretch>
              <a:fillRect/>
            </a:stretch>
          </p:blipFill>
          <p:spPr>
            <a:xfrm rot="13343493">
              <a:off x="3989712" y="1075514"/>
              <a:ext cx="2076450" cy="1790438"/>
            </a:xfrm>
            <a:prstGeom prst="rect">
              <a:avLst/>
            </a:prstGeom>
          </p:spPr>
        </p:pic>
        <p:pic>
          <p:nvPicPr>
            <p:cNvPr id="33" name="Picture 32" descr="DRAWN_arrow_red.png"/>
            <p:cNvPicPr>
              <a:picLocks noChangeAspect="1"/>
            </p:cNvPicPr>
            <p:nvPr/>
          </p:nvPicPr>
          <p:blipFill>
            <a:blip r:embed="rId10" cstate="print"/>
            <a:stretch>
              <a:fillRect/>
            </a:stretch>
          </p:blipFill>
          <p:spPr>
            <a:xfrm rot="659811" flipH="1">
              <a:off x="2666302" y="3686809"/>
              <a:ext cx="2076450" cy="1790438"/>
            </a:xfrm>
            <a:prstGeom prst="rect">
              <a:avLst/>
            </a:prstGeom>
          </p:spPr>
        </p:pic>
        <p:pic>
          <p:nvPicPr>
            <p:cNvPr id="34" name="Picture 33" descr="DRAWN_arrow_red.png"/>
            <p:cNvPicPr>
              <a:picLocks noChangeAspect="1"/>
            </p:cNvPicPr>
            <p:nvPr/>
          </p:nvPicPr>
          <p:blipFill>
            <a:blip r:embed="rId10" cstate="print"/>
            <a:stretch>
              <a:fillRect/>
            </a:stretch>
          </p:blipFill>
          <p:spPr>
            <a:xfrm rot="17233258" flipH="1">
              <a:off x="4924836" y="3639263"/>
              <a:ext cx="2076450" cy="1790438"/>
            </a:xfrm>
            <a:prstGeom prst="rect">
              <a:avLst/>
            </a:prstGeom>
          </p:spPr>
        </p:pic>
      </p:grpSp>
      <p:sp>
        <p:nvSpPr>
          <p:cNvPr id="38" name="TextBox 37"/>
          <p:cNvSpPr txBox="1"/>
          <p:nvPr/>
        </p:nvSpPr>
        <p:spPr>
          <a:xfrm>
            <a:off x="6539901" y="1447800"/>
            <a:ext cx="1461099" cy="523220"/>
          </a:xfrm>
          <a:prstGeom prst="rect">
            <a:avLst/>
          </a:prstGeom>
          <a:noFill/>
        </p:spPr>
        <p:txBody>
          <a:bodyPr wrap="square" rtlCol="0">
            <a:spAutoFit/>
          </a:bodyPr>
          <a:lstStyle/>
          <a:p>
            <a:r>
              <a:rPr lang="en-US" sz="1400" dirty="0" smtClean="0">
                <a:solidFill>
                  <a:srgbClr val="404040"/>
                </a:solidFill>
                <a:latin typeface="Century Gothic"/>
                <a:cs typeface="Century Gothic"/>
              </a:rPr>
              <a:t>“You are beautiful.”</a:t>
            </a:r>
            <a:endParaRPr lang="en-US" sz="1400" dirty="0">
              <a:solidFill>
                <a:srgbClr val="404040"/>
              </a:solidFill>
              <a:latin typeface="Century Gothic"/>
              <a:cs typeface="Century Gothic"/>
            </a:endParaRPr>
          </a:p>
        </p:txBody>
      </p:sp>
      <p:cxnSp>
        <p:nvCxnSpPr>
          <p:cNvPr id="40" name="Straight Connector 39"/>
          <p:cNvCxnSpPr/>
          <p:nvPr/>
        </p:nvCxnSpPr>
        <p:spPr>
          <a:xfrm>
            <a:off x="1295400" y="304800"/>
            <a:ext cx="4953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95400" y="1751012"/>
            <a:ext cx="4953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2" name="Picture 41" descr="m6d_media6degrees_small.jpg"/>
          <p:cNvPicPr>
            <a:picLocks noChangeAspect="1"/>
          </p:cNvPicPr>
          <p:nvPr/>
        </p:nvPicPr>
        <p:blipFill>
          <a:blip r:embed="rId11"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0"/>
            <a:ext cx="8229600" cy="1143000"/>
          </a:xfrm>
          <a:prstGeom prst="rect">
            <a:avLst/>
          </a:prstGeom>
        </p:spPr>
        <p:txBody>
          <a:bodyPr vert="horz" lIns="91440" tIns="45720" rIns="91440" bIns="45720" rtlCol="0" anchor="ctr">
            <a:normAutofit/>
          </a:bodyPr>
          <a:lstStyle/>
          <a:p>
            <a:pPr algn="ctr" defTabSz="457200">
              <a:spcBef>
                <a:spcPct val="0"/>
              </a:spcBef>
              <a:defRPr/>
            </a:pPr>
            <a:r>
              <a:rPr lang="en-US" sz="4000" b="1" dirty="0" smtClean="0">
                <a:solidFill>
                  <a:srgbClr val="404040"/>
                </a:solidFill>
                <a:latin typeface="Century Gothic"/>
                <a:cs typeface="Century Gothic"/>
              </a:rPr>
              <a:t>data structure: our viewers</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grpSp>
        <p:nvGrpSpPr>
          <p:cNvPr id="2" name="Group 21"/>
          <p:cNvGrpSpPr/>
          <p:nvPr/>
        </p:nvGrpSpPr>
        <p:grpSpPr>
          <a:xfrm>
            <a:off x="3060700" y="1879600"/>
            <a:ext cx="5689600" cy="1219200"/>
            <a:chOff x="3060700" y="1676400"/>
            <a:chExt cx="5689600" cy="1219200"/>
          </a:xfrm>
        </p:grpSpPr>
        <p:pic>
          <p:nvPicPr>
            <p:cNvPr id="6" name="Picture 5"/>
            <p:cNvPicPr>
              <a:picLocks noChangeAspect="1"/>
            </p:cNvPicPr>
            <p:nvPr/>
          </p:nvPicPr>
          <p:blipFill>
            <a:blip r:embed="rId3" cstate="print"/>
            <a:stretch>
              <a:fillRect/>
            </a:stretch>
          </p:blipFill>
          <p:spPr>
            <a:xfrm>
              <a:off x="3060700" y="1676400"/>
              <a:ext cx="520700" cy="1219200"/>
            </a:xfrm>
            <a:prstGeom prst="rect">
              <a:avLst/>
            </a:prstGeom>
          </p:spPr>
        </p:pic>
        <p:pic>
          <p:nvPicPr>
            <p:cNvPr id="5" name="Picture 4"/>
            <p:cNvPicPr>
              <a:picLocks noChangeAspect="1"/>
            </p:cNvPicPr>
            <p:nvPr/>
          </p:nvPicPr>
          <p:blipFill>
            <a:blip r:embed="rId4" cstate="print"/>
            <a:stretch>
              <a:fillRect/>
            </a:stretch>
          </p:blipFill>
          <p:spPr>
            <a:xfrm>
              <a:off x="3628436" y="1676400"/>
              <a:ext cx="520700" cy="1219200"/>
            </a:xfrm>
            <a:prstGeom prst="rect">
              <a:avLst/>
            </a:prstGeom>
          </p:spPr>
        </p:pic>
        <p:pic>
          <p:nvPicPr>
            <p:cNvPr id="7" name="Picture 6"/>
            <p:cNvPicPr>
              <a:picLocks noChangeAspect="1"/>
            </p:cNvPicPr>
            <p:nvPr/>
          </p:nvPicPr>
          <p:blipFill>
            <a:blip r:embed="rId5" cstate="print"/>
            <a:stretch>
              <a:fillRect/>
            </a:stretch>
          </p:blipFill>
          <p:spPr>
            <a:xfrm>
              <a:off x="4191000" y="1676400"/>
              <a:ext cx="520700" cy="1219200"/>
            </a:xfrm>
            <a:prstGeom prst="rect">
              <a:avLst/>
            </a:prstGeom>
          </p:spPr>
        </p:pic>
        <p:pic>
          <p:nvPicPr>
            <p:cNvPr id="8" name="Picture 7"/>
            <p:cNvPicPr>
              <a:picLocks noChangeAspect="1"/>
            </p:cNvPicPr>
            <p:nvPr/>
          </p:nvPicPr>
          <p:blipFill>
            <a:blip r:embed="rId4" cstate="print"/>
            <a:stretch>
              <a:fillRect/>
            </a:stretch>
          </p:blipFill>
          <p:spPr>
            <a:xfrm>
              <a:off x="5270500" y="1676400"/>
              <a:ext cx="520700" cy="1219200"/>
            </a:xfrm>
            <a:prstGeom prst="rect">
              <a:avLst/>
            </a:prstGeom>
          </p:spPr>
        </p:pic>
        <p:pic>
          <p:nvPicPr>
            <p:cNvPr id="9" name="Picture 8"/>
            <p:cNvPicPr>
              <a:picLocks noChangeAspect="1"/>
            </p:cNvPicPr>
            <p:nvPr/>
          </p:nvPicPr>
          <p:blipFill>
            <a:blip r:embed="rId6" cstate="print"/>
            <a:stretch>
              <a:fillRect/>
            </a:stretch>
          </p:blipFill>
          <p:spPr>
            <a:xfrm>
              <a:off x="5854700" y="1676400"/>
              <a:ext cx="647700" cy="1212850"/>
            </a:xfrm>
            <a:prstGeom prst="rect">
              <a:avLst/>
            </a:prstGeom>
          </p:spPr>
        </p:pic>
        <p:pic>
          <p:nvPicPr>
            <p:cNvPr id="10" name="Picture 9"/>
            <p:cNvPicPr>
              <a:picLocks noChangeAspect="1"/>
            </p:cNvPicPr>
            <p:nvPr/>
          </p:nvPicPr>
          <p:blipFill>
            <a:blip r:embed="rId4" cstate="print"/>
            <a:stretch>
              <a:fillRect/>
            </a:stretch>
          </p:blipFill>
          <p:spPr>
            <a:xfrm>
              <a:off x="7099300" y="1676400"/>
              <a:ext cx="520700" cy="1219200"/>
            </a:xfrm>
            <a:prstGeom prst="rect">
              <a:avLst/>
            </a:prstGeom>
          </p:spPr>
        </p:pic>
        <p:pic>
          <p:nvPicPr>
            <p:cNvPr id="11" name="Picture 10"/>
            <p:cNvPicPr>
              <a:picLocks noChangeAspect="1"/>
            </p:cNvPicPr>
            <p:nvPr/>
          </p:nvPicPr>
          <p:blipFill>
            <a:blip r:embed="rId7" cstate="print"/>
            <a:stretch>
              <a:fillRect/>
            </a:stretch>
          </p:blipFill>
          <p:spPr>
            <a:xfrm>
              <a:off x="7659982" y="1688158"/>
              <a:ext cx="520700" cy="1200150"/>
            </a:xfrm>
            <a:prstGeom prst="rect">
              <a:avLst/>
            </a:prstGeom>
          </p:spPr>
        </p:pic>
        <p:pic>
          <p:nvPicPr>
            <p:cNvPr id="12" name="Picture 11"/>
            <p:cNvPicPr>
              <a:picLocks noChangeAspect="1"/>
            </p:cNvPicPr>
            <p:nvPr/>
          </p:nvPicPr>
          <p:blipFill>
            <a:blip r:embed="rId8" cstate="print"/>
            <a:stretch>
              <a:fillRect/>
            </a:stretch>
          </p:blipFill>
          <p:spPr>
            <a:xfrm>
              <a:off x="8229600" y="1676400"/>
              <a:ext cx="520700" cy="1212850"/>
            </a:xfrm>
            <a:prstGeom prst="rect">
              <a:avLst/>
            </a:prstGeom>
          </p:spPr>
        </p:pic>
      </p:grpSp>
      <p:sp>
        <p:nvSpPr>
          <p:cNvPr id="16" name="Rectangle 15"/>
          <p:cNvSpPr/>
          <p:nvPr/>
        </p:nvSpPr>
        <p:spPr>
          <a:xfrm>
            <a:off x="721470" y="2209800"/>
            <a:ext cx="2174130" cy="646331"/>
          </a:xfrm>
          <a:prstGeom prst="rect">
            <a:avLst/>
          </a:prstGeom>
        </p:spPr>
        <p:txBody>
          <a:bodyPr wrap="none">
            <a:spAutoFit/>
          </a:bodyPr>
          <a:lstStyle/>
          <a:p>
            <a:pPr algn="r" defTabSz="457200"/>
            <a:r>
              <a:rPr lang="en-US" b="1" dirty="0" smtClean="0">
                <a:solidFill>
                  <a:srgbClr val="404040"/>
                </a:solidFill>
                <a:latin typeface="Century Gothic"/>
                <a:cs typeface="Century Gothic"/>
              </a:rPr>
              <a:t>CHARACTERISTICS</a:t>
            </a:r>
          </a:p>
          <a:p>
            <a:pPr algn="r" defTabSz="457200"/>
            <a:r>
              <a:rPr lang="en-US" b="1" dirty="0" smtClean="0">
                <a:solidFill>
                  <a:srgbClr val="404040"/>
                </a:solidFill>
                <a:latin typeface="Century Gothic"/>
                <a:cs typeface="Century Gothic"/>
              </a:rPr>
              <a:t>(W)</a:t>
            </a:r>
            <a:endParaRPr lang="en-US" dirty="0">
              <a:solidFill>
                <a:srgbClr val="404040"/>
              </a:solidFill>
              <a:latin typeface="Century Gothic"/>
              <a:cs typeface="Century Gothic"/>
            </a:endParaRPr>
          </a:p>
        </p:txBody>
      </p:sp>
      <p:pic>
        <p:nvPicPr>
          <p:cNvPr id="17" name="Picture 16"/>
          <p:cNvPicPr>
            <a:picLocks noChangeAspect="1"/>
          </p:cNvPicPr>
          <p:nvPr/>
        </p:nvPicPr>
        <p:blipFill>
          <a:blip r:embed="rId5" cstate="print"/>
          <a:stretch>
            <a:fillRect/>
          </a:stretch>
        </p:blipFill>
        <p:spPr>
          <a:xfrm>
            <a:off x="4724400" y="3479800"/>
            <a:ext cx="520700" cy="1219200"/>
          </a:xfrm>
          <a:prstGeom prst="rect">
            <a:avLst/>
          </a:prstGeom>
        </p:spPr>
      </p:pic>
      <p:pic>
        <p:nvPicPr>
          <p:cNvPr id="19" name="Picture 18"/>
          <p:cNvPicPr>
            <a:picLocks noChangeAspect="1"/>
          </p:cNvPicPr>
          <p:nvPr/>
        </p:nvPicPr>
        <p:blipFill>
          <a:blip r:embed="rId9" cstate="print"/>
          <a:stretch>
            <a:fillRect/>
          </a:stretch>
        </p:blipFill>
        <p:spPr>
          <a:xfrm>
            <a:off x="3060700" y="3479800"/>
            <a:ext cx="520700" cy="1219200"/>
          </a:xfrm>
          <a:prstGeom prst="rect">
            <a:avLst/>
          </a:prstGeom>
        </p:spPr>
      </p:pic>
      <p:sp>
        <p:nvSpPr>
          <p:cNvPr id="21" name="Rectangle 20"/>
          <p:cNvSpPr/>
          <p:nvPr/>
        </p:nvSpPr>
        <p:spPr>
          <a:xfrm>
            <a:off x="1492765" y="3745468"/>
            <a:ext cx="1402835" cy="646331"/>
          </a:xfrm>
          <a:prstGeom prst="rect">
            <a:avLst/>
          </a:prstGeom>
        </p:spPr>
        <p:txBody>
          <a:bodyPr wrap="none">
            <a:spAutoFit/>
          </a:bodyPr>
          <a:lstStyle/>
          <a:p>
            <a:pPr algn="r" defTabSz="457200"/>
            <a:r>
              <a:rPr lang="en-US" b="1" dirty="0" smtClean="0">
                <a:solidFill>
                  <a:srgbClr val="404040"/>
                </a:solidFill>
                <a:latin typeface="Century Gothic"/>
                <a:cs typeface="Century Gothic"/>
              </a:rPr>
              <a:t>TREATMENT</a:t>
            </a:r>
          </a:p>
          <a:p>
            <a:pPr algn="r" defTabSz="457200"/>
            <a:r>
              <a:rPr lang="en-US" b="1" dirty="0" smtClean="0">
                <a:solidFill>
                  <a:srgbClr val="404040"/>
                </a:solidFill>
                <a:latin typeface="Century Gothic"/>
                <a:cs typeface="Century Gothic"/>
              </a:rPr>
              <a:t>(A)</a:t>
            </a:r>
            <a:endParaRPr lang="en-US" dirty="0">
              <a:solidFill>
                <a:srgbClr val="404040"/>
              </a:solidFill>
              <a:latin typeface="Century Gothic"/>
              <a:cs typeface="Century Gothic"/>
            </a:endParaRPr>
          </a:p>
        </p:txBody>
      </p:sp>
      <p:sp>
        <p:nvSpPr>
          <p:cNvPr id="34" name="Rectangle 33"/>
          <p:cNvSpPr/>
          <p:nvPr/>
        </p:nvSpPr>
        <p:spPr>
          <a:xfrm>
            <a:off x="1159014" y="5599668"/>
            <a:ext cx="1736586" cy="646331"/>
          </a:xfrm>
          <a:prstGeom prst="rect">
            <a:avLst/>
          </a:prstGeom>
        </p:spPr>
        <p:txBody>
          <a:bodyPr wrap="none">
            <a:spAutoFit/>
          </a:bodyPr>
          <a:lstStyle/>
          <a:p>
            <a:pPr algn="r" defTabSz="457200"/>
            <a:r>
              <a:rPr lang="en-US" b="1" dirty="0" smtClean="0">
                <a:solidFill>
                  <a:srgbClr val="404040"/>
                </a:solidFill>
                <a:latin typeface="Century Gothic"/>
                <a:cs typeface="Century Gothic"/>
              </a:rPr>
              <a:t>CONVERSION</a:t>
            </a:r>
          </a:p>
          <a:p>
            <a:pPr algn="r" defTabSz="457200"/>
            <a:r>
              <a:rPr lang="en-US" b="1" dirty="0" smtClean="0">
                <a:solidFill>
                  <a:srgbClr val="404040"/>
                </a:solidFill>
                <a:latin typeface="Century Gothic"/>
                <a:cs typeface="Century Gothic"/>
              </a:rPr>
              <a:t>(Y)</a:t>
            </a:r>
            <a:endParaRPr lang="en-US" dirty="0">
              <a:solidFill>
                <a:srgbClr val="404040"/>
              </a:solidFill>
              <a:latin typeface="Century Gothic"/>
              <a:cs typeface="Century Gothic"/>
            </a:endParaRPr>
          </a:p>
        </p:txBody>
      </p:sp>
      <p:pic>
        <p:nvPicPr>
          <p:cNvPr id="35" name="Picture 34"/>
          <p:cNvPicPr>
            <a:picLocks noChangeAspect="1"/>
          </p:cNvPicPr>
          <p:nvPr/>
        </p:nvPicPr>
        <p:blipFill>
          <a:blip r:embed="rId5" cstate="print"/>
          <a:stretch>
            <a:fillRect/>
          </a:stretch>
        </p:blipFill>
        <p:spPr>
          <a:xfrm>
            <a:off x="3060700" y="5334000"/>
            <a:ext cx="520700" cy="1219200"/>
          </a:xfrm>
          <a:prstGeom prst="rect">
            <a:avLst/>
          </a:prstGeom>
        </p:spPr>
      </p:pic>
      <p:pic>
        <p:nvPicPr>
          <p:cNvPr id="36" name="Picture 35"/>
          <p:cNvPicPr>
            <a:picLocks noChangeAspect="1"/>
          </p:cNvPicPr>
          <p:nvPr/>
        </p:nvPicPr>
        <p:blipFill>
          <a:blip r:embed="rId10" cstate="print"/>
          <a:stretch>
            <a:fillRect/>
          </a:stretch>
        </p:blipFill>
        <p:spPr>
          <a:xfrm>
            <a:off x="4800600" y="4851400"/>
            <a:ext cx="571500" cy="1701800"/>
          </a:xfrm>
          <a:prstGeom prst="rect">
            <a:avLst/>
          </a:prstGeom>
        </p:spPr>
      </p:pic>
      <p:pic>
        <p:nvPicPr>
          <p:cNvPr id="23" name="Picture 22" descr="DRAWN_arrow_1.png"/>
          <p:cNvPicPr>
            <a:picLocks noChangeAspect="1"/>
          </p:cNvPicPr>
          <p:nvPr/>
        </p:nvPicPr>
        <p:blipFill>
          <a:blip r:embed="rId11" cstate="print"/>
          <a:stretch>
            <a:fillRect/>
          </a:stretch>
        </p:blipFill>
        <p:spPr>
          <a:xfrm rot="16200000" flipV="1">
            <a:off x="3850585" y="1269310"/>
            <a:ext cx="655429" cy="565150"/>
          </a:xfrm>
          <a:prstGeom prst="rect">
            <a:avLst/>
          </a:prstGeom>
        </p:spPr>
      </p:pic>
      <p:pic>
        <p:nvPicPr>
          <p:cNvPr id="24" name="Picture 23" descr="DRAWN_arrow_1.png"/>
          <p:cNvPicPr>
            <a:picLocks noChangeAspect="1"/>
          </p:cNvPicPr>
          <p:nvPr/>
        </p:nvPicPr>
        <p:blipFill>
          <a:blip r:embed="rId11" cstate="print"/>
          <a:stretch>
            <a:fillRect/>
          </a:stretch>
        </p:blipFill>
        <p:spPr>
          <a:xfrm rot="5400000" flipH="1" flipV="1">
            <a:off x="5746060" y="1269310"/>
            <a:ext cx="655429" cy="565150"/>
          </a:xfrm>
          <a:prstGeom prst="rect">
            <a:avLst/>
          </a:prstGeom>
        </p:spPr>
      </p:pic>
      <p:pic>
        <p:nvPicPr>
          <p:cNvPr id="25" name="Picture 24" descr="DRAWN_arrow_1.png"/>
          <p:cNvPicPr>
            <a:picLocks noChangeAspect="1"/>
          </p:cNvPicPr>
          <p:nvPr/>
        </p:nvPicPr>
        <p:blipFill>
          <a:blip r:embed="rId11" cstate="print"/>
          <a:stretch>
            <a:fillRect/>
          </a:stretch>
        </p:blipFill>
        <p:spPr>
          <a:xfrm rot="5400000" flipH="1" flipV="1">
            <a:off x="8076510" y="1269310"/>
            <a:ext cx="655429" cy="565150"/>
          </a:xfrm>
          <a:prstGeom prst="rect">
            <a:avLst/>
          </a:prstGeom>
        </p:spPr>
      </p:pic>
      <p:sp>
        <p:nvSpPr>
          <p:cNvPr id="26" name="TextBox 25"/>
          <p:cNvSpPr txBox="1"/>
          <p:nvPr/>
        </p:nvSpPr>
        <p:spPr>
          <a:xfrm>
            <a:off x="4267200" y="1022290"/>
            <a:ext cx="1003300" cy="400110"/>
          </a:xfrm>
          <a:prstGeom prst="rect">
            <a:avLst/>
          </a:prstGeom>
          <a:noFill/>
        </p:spPr>
        <p:txBody>
          <a:bodyPr wrap="square" rtlCol="0">
            <a:spAutoFit/>
          </a:bodyPr>
          <a:lstStyle/>
          <a:p>
            <a:pPr defTabSz="457200"/>
            <a:r>
              <a:rPr lang="en-US" sz="2000" dirty="0" smtClean="0">
                <a:solidFill>
                  <a:srgbClr val="404040"/>
                </a:solidFill>
                <a:latin typeface="Century Gothic"/>
                <a:cs typeface="Century Gothic"/>
              </a:rPr>
              <a:t>Color</a:t>
            </a:r>
            <a:endParaRPr lang="en-US" sz="2000" dirty="0">
              <a:solidFill>
                <a:srgbClr val="404040"/>
              </a:solidFill>
              <a:latin typeface="Century Gothic"/>
              <a:cs typeface="Century Gothic"/>
            </a:endParaRPr>
          </a:p>
        </p:txBody>
      </p:sp>
      <p:sp>
        <p:nvSpPr>
          <p:cNvPr id="27" name="TextBox 26"/>
          <p:cNvSpPr txBox="1"/>
          <p:nvPr/>
        </p:nvSpPr>
        <p:spPr>
          <a:xfrm>
            <a:off x="5334000" y="1022290"/>
            <a:ext cx="2057400" cy="400110"/>
          </a:xfrm>
          <a:prstGeom prst="rect">
            <a:avLst/>
          </a:prstGeom>
          <a:noFill/>
        </p:spPr>
        <p:txBody>
          <a:bodyPr wrap="square" rtlCol="0">
            <a:spAutoFit/>
          </a:bodyPr>
          <a:lstStyle/>
          <a:p>
            <a:pPr defTabSz="457200"/>
            <a:r>
              <a:rPr lang="en-US" sz="2000" dirty="0" smtClean="0">
                <a:solidFill>
                  <a:srgbClr val="404040"/>
                </a:solidFill>
                <a:latin typeface="Century Gothic"/>
                <a:cs typeface="Century Gothic"/>
              </a:rPr>
              <a:t>Sex</a:t>
            </a:r>
            <a:endParaRPr lang="en-US" sz="2000" dirty="0">
              <a:solidFill>
                <a:srgbClr val="404040"/>
              </a:solidFill>
              <a:latin typeface="Century Gothic"/>
              <a:cs typeface="Century Gothic"/>
            </a:endParaRPr>
          </a:p>
        </p:txBody>
      </p:sp>
      <p:sp>
        <p:nvSpPr>
          <p:cNvPr id="28" name="TextBox 27"/>
          <p:cNvSpPr txBox="1"/>
          <p:nvPr/>
        </p:nvSpPr>
        <p:spPr>
          <a:xfrm>
            <a:off x="6172200" y="965200"/>
            <a:ext cx="2057400" cy="707886"/>
          </a:xfrm>
          <a:prstGeom prst="rect">
            <a:avLst/>
          </a:prstGeom>
          <a:noFill/>
        </p:spPr>
        <p:txBody>
          <a:bodyPr wrap="square" rtlCol="0">
            <a:spAutoFit/>
          </a:bodyPr>
          <a:lstStyle/>
          <a:p>
            <a:pPr algn="r" defTabSz="457200"/>
            <a:r>
              <a:rPr lang="en-US" sz="2000" dirty="0" smtClean="0">
                <a:solidFill>
                  <a:srgbClr val="404040"/>
                </a:solidFill>
                <a:latin typeface="Century Gothic"/>
                <a:cs typeface="Century Gothic"/>
              </a:rPr>
              <a:t>Head</a:t>
            </a:r>
          </a:p>
          <a:p>
            <a:pPr algn="r" defTabSz="457200"/>
            <a:r>
              <a:rPr lang="en-US" sz="2000" dirty="0" smtClean="0">
                <a:solidFill>
                  <a:srgbClr val="404040"/>
                </a:solidFill>
                <a:latin typeface="Century Gothic"/>
                <a:cs typeface="Century Gothic"/>
              </a:rPr>
              <a:t>Shape</a:t>
            </a:r>
            <a:endParaRPr lang="en-US" sz="2000" dirty="0">
              <a:solidFill>
                <a:srgbClr val="404040"/>
              </a:solidFill>
              <a:latin typeface="Century Gothic"/>
              <a:cs typeface="Century Gothic"/>
            </a:endParaRPr>
          </a:p>
        </p:txBody>
      </p:sp>
      <p:pic>
        <p:nvPicPr>
          <p:cNvPr id="29" name="Picture 28" descr="DRAWN_arrow_1.png"/>
          <p:cNvPicPr>
            <a:picLocks noChangeAspect="1"/>
          </p:cNvPicPr>
          <p:nvPr/>
        </p:nvPicPr>
        <p:blipFill>
          <a:blip r:embed="rId11" cstate="print"/>
          <a:stretch>
            <a:fillRect/>
          </a:stretch>
        </p:blipFill>
        <p:spPr>
          <a:xfrm flipV="1">
            <a:off x="3581400" y="3752850"/>
            <a:ext cx="655429" cy="565150"/>
          </a:xfrm>
          <a:prstGeom prst="rect">
            <a:avLst/>
          </a:prstGeom>
        </p:spPr>
      </p:pic>
      <p:pic>
        <p:nvPicPr>
          <p:cNvPr id="30" name="Picture 29" descr="DRAWN_arrow_1.png"/>
          <p:cNvPicPr>
            <a:picLocks noChangeAspect="1"/>
          </p:cNvPicPr>
          <p:nvPr/>
        </p:nvPicPr>
        <p:blipFill>
          <a:blip r:embed="rId11" cstate="print"/>
          <a:stretch>
            <a:fillRect/>
          </a:stretch>
        </p:blipFill>
        <p:spPr>
          <a:xfrm flipV="1">
            <a:off x="5224670" y="3752850"/>
            <a:ext cx="655429" cy="565150"/>
          </a:xfrm>
          <a:prstGeom prst="rect">
            <a:avLst/>
          </a:prstGeom>
        </p:spPr>
      </p:pic>
      <p:sp>
        <p:nvSpPr>
          <p:cNvPr id="31" name="TextBox 30"/>
          <p:cNvSpPr txBox="1"/>
          <p:nvPr/>
        </p:nvSpPr>
        <p:spPr>
          <a:xfrm>
            <a:off x="3873500" y="4241800"/>
            <a:ext cx="1003300" cy="400110"/>
          </a:xfrm>
          <a:prstGeom prst="rect">
            <a:avLst/>
          </a:prstGeom>
          <a:noFill/>
        </p:spPr>
        <p:txBody>
          <a:bodyPr wrap="square" rtlCol="0">
            <a:spAutoFit/>
          </a:bodyPr>
          <a:lstStyle/>
          <a:p>
            <a:pPr defTabSz="457200"/>
            <a:r>
              <a:rPr lang="en-US" sz="2000" dirty="0" smtClean="0">
                <a:solidFill>
                  <a:srgbClr val="404040"/>
                </a:solidFill>
                <a:latin typeface="Century Gothic"/>
                <a:cs typeface="Century Gothic"/>
              </a:rPr>
              <a:t>Ad</a:t>
            </a:r>
            <a:endParaRPr lang="en-US" sz="2000" dirty="0">
              <a:solidFill>
                <a:srgbClr val="404040"/>
              </a:solidFill>
              <a:latin typeface="Century Gothic"/>
              <a:cs typeface="Century Gothic"/>
            </a:endParaRPr>
          </a:p>
        </p:txBody>
      </p:sp>
      <p:sp>
        <p:nvSpPr>
          <p:cNvPr id="37" name="TextBox 36"/>
          <p:cNvSpPr txBox="1"/>
          <p:nvPr/>
        </p:nvSpPr>
        <p:spPr>
          <a:xfrm>
            <a:off x="5473700" y="4241800"/>
            <a:ext cx="1003300" cy="400110"/>
          </a:xfrm>
          <a:prstGeom prst="rect">
            <a:avLst/>
          </a:prstGeom>
          <a:noFill/>
        </p:spPr>
        <p:txBody>
          <a:bodyPr wrap="square" rtlCol="0">
            <a:spAutoFit/>
          </a:bodyPr>
          <a:lstStyle/>
          <a:p>
            <a:pPr defTabSz="457200"/>
            <a:r>
              <a:rPr lang="en-US" sz="2000" dirty="0" smtClean="0">
                <a:solidFill>
                  <a:srgbClr val="404040"/>
                </a:solidFill>
                <a:latin typeface="Century Gothic"/>
                <a:cs typeface="Century Gothic"/>
              </a:rPr>
              <a:t>No Ad</a:t>
            </a:r>
            <a:endParaRPr lang="en-US" sz="2000" dirty="0">
              <a:solidFill>
                <a:srgbClr val="404040"/>
              </a:solidFill>
              <a:latin typeface="Century Gothic"/>
              <a:cs typeface="Century Gothic"/>
            </a:endParaRPr>
          </a:p>
        </p:txBody>
      </p:sp>
      <p:pic>
        <p:nvPicPr>
          <p:cNvPr id="38" name="Picture 37" descr="DRAWN_arrow_1.png"/>
          <p:cNvPicPr>
            <a:picLocks noChangeAspect="1"/>
          </p:cNvPicPr>
          <p:nvPr/>
        </p:nvPicPr>
        <p:blipFill>
          <a:blip r:embed="rId11" cstate="print"/>
          <a:stretch>
            <a:fillRect/>
          </a:stretch>
        </p:blipFill>
        <p:spPr>
          <a:xfrm flipV="1">
            <a:off x="3581400" y="5562600"/>
            <a:ext cx="655429" cy="565150"/>
          </a:xfrm>
          <a:prstGeom prst="rect">
            <a:avLst/>
          </a:prstGeom>
        </p:spPr>
      </p:pic>
      <p:pic>
        <p:nvPicPr>
          <p:cNvPr id="39" name="Picture 38" descr="DRAWN_arrow_1.png"/>
          <p:cNvPicPr>
            <a:picLocks noChangeAspect="1"/>
          </p:cNvPicPr>
          <p:nvPr/>
        </p:nvPicPr>
        <p:blipFill>
          <a:blip r:embed="rId11" cstate="print"/>
          <a:stretch>
            <a:fillRect/>
          </a:stretch>
        </p:blipFill>
        <p:spPr>
          <a:xfrm flipV="1">
            <a:off x="5224670" y="5562600"/>
            <a:ext cx="655429" cy="565150"/>
          </a:xfrm>
          <a:prstGeom prst="rect">
            <a:avLst/>
          </a:prstGeom>
        </p:spPr>
      </p:pic>
      <p:sp>
        <p:nvSpPr>
          <p:cNvPr id="40" name="TextBox 39"/>
          <p:cNvSpPr txBox="1"/>
          <p:nvPr/>
        </p:nvSpPr>
        <p:spPr>
          <a:xfrm>
            <a:off x="3873500" y="6051550"/>
            <a:ext cx="1003300" cy="400110"/>
          </a:xfrm>
          <a:prstGeom prst="rect">
            <a:avLst/>
          </a:prstGeom>
          <a:noFill/>
        </p:spPr>
        <p:txBody>
          <a:bodyPr wrap="square" rtlCol="0">
            <a:spAutoFit/>
          </a:bodyPr>
          <a:lstStyle/>
          <a:p>
            <a:pPr defTabSz="457200"/>
            <a:r>
              <a:rPr lang="en-US" sz="2000" dirty="0" smtClean="0">
                <a:solidFill>
                  <a:srgbClr val="404040"/>
                </a:solidFill>
                <a:latin typeface="Century Gothic"/>
                <a:cs typeface="Century Gothic"/>
              </a:rPr>
              <a:t>No</a:t>
            </a:r>
            <a:endParaRPr lang="en-US" sz="2000" dirty="0">
              <a:solidFill>
                <a:srgbClr val="404040"/>
              </a:solidFill>
              <a:latin typeface="Century Gothic"/>
              <a:cs typeface="Century Gothic"/>
            </a:endParaRPr>
          </a:p>
        </p:txBody>
      </p:sp>
      <p:sp>
        <p:nvSpPr>
          <p:cNvPr id="41" name="TextBox 40"/>
          <p:cNvSpPr txBox="1"/>
          <p:nvPr/>
        </p:nvSpPr>
        <p:spPr>
          <a:xfrm>
            <a:off x="5473700" y="6051550"/>
            <a:ext cx="1003300" cy="400110"/>
          </a:xfrm>
          <a:prstGeom prst="rect">
            <a:avLst/>
          </a:prstGeom>
          <a:noFill/>
        </p:spPr>
        <p:txBody>
          <a:bodyPr wrap="square" rtlCol="0">
            <a:spAutoFit/>
          </a:bodyPr>
          <a:lstStyle/>
          <a:p>
            <a:pPr defTabSz="457200"/>
            <a:r>
              <a:rPr lang="en-US" sz="2000" dirty="0" smtClean="0">
                <a:solidFill>
                  <a:srgbClr val="404040"/>
                </a:solidFill>
                <a:latin typeface="Century Gothic"/>
                <a:cs typeface="Century Gothic"/>
              </a:rPr>
              <a:t>Yes</a:t>
            </a:r>
            <a:endParaRPr lang="en-US" sz="2000" dirty="0">
              <a:solidFill>
                <a:srgbClr val="404040"/>
              </a:solidFill>
              <a:latin typeface="Century Gothic"/>
              <a:cs typeface="Century Gothic"/>
            </a:endParaRPr>
          </a:p>
        </p:txBody>
      </p:sp>
      <p:grpSp>
        <p:nvGrpSpPr>
          <p:cNvPr id="43" name="Group 42"/>
          <p:cNvGrpSpPr/>
          <p:nvPr/>
        </p:nvGrpSpPr>
        <p:grpSpPr>
          <a:xfrm>
            <a:off x="533400" y="152400"/>
            <a:ext cx="7696200" cy="915988"/>
            <a:chOff x="1143000" y="569685"/>
            <a:chExt cx="3048000" cy="915988"/>
          </a:xfrm>
        </p:grpSpPr>
        <p:cxnSp>
          <p:nvCxnSpPr>
            <p:cNvPr id="44" name="Straight Connector 43"/>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6" name="Picture 45" descr="m6d_media6degrees_small.jpg"/>
          <p:cNvPicPr>
            <a:picLocks noChangeAspect="1"/>
          </p:cNvPicPr>
          <p:nvPr/>
        </p:nvPicPr>
        <p:blipFill>
          <a:blip r:embed="rId12"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2592"/>
            <a:ext cx="4114800" cy="1938992"/>
          </a:xfrm>
          <a:prstGeom prst="rect">
            <a:avLst/>
          </a:prstGeom>
          <a:noFill/>
        </p:spPr>
        <p:txBody>
          <a:bodyPr wrap="square" rtlCol="0">
            <a:spAutoFit/>
          </a:bodyPr>
          <a:lstStyle/>
          <a:p>
            <a:pPr defTabSz="457200"/>
            <a:r>
              <a:rPr lang="en-US" sz="12000" b="1" dirty="0" smtClean="0">
                <a:solidFill>
                  <a:srgbClr val="E11932">
                    <a:alpha val="50000"/>
                  </a:srgbClr>
                </a:solidFill>
                <a:latin typeface="Times New Roman"/>
              </a:rPr>
              <a:t>Ψ(P)</a:t>
            </a:r>
            <a:endParaRPr lang="en-US" sz="12000" b="1" dirty="0">
              <a:solidFill>
                <a:srgbClr val="E11932">
                  <a:alpha val="50000"/>
                </a:srgbClr>
              </a:solidFill>
              <a:latin typeface="Times New Roman"/>
            </a:endParaRPr>
          </a:p>
        </p:txBody>
      </p:sp>
      <p:sp>
        <p:nvSpPr>
          <p:cNvPr id="5" name="Title 1"/>
          <p:cNvSpPr txBox="1">
            <a:spLocks/>
          </p:cNvSpPr>
          <p:nvPr/>
        </p:nvSpPr>
        <p:spPr>
          <a:xfrm>
            <a:off x="3429000" y="343614"/>
            <a:ext cx="5334000" cy="1143000"/>
          </a:xfrm>
          <a:prstGeom prst="rect">
            <a:avLst/>
          </a:prstGeom>
        </p:spPr>
        <p:txBody>
          <a:bodyPr vert="horz" lIns="91440" tIns="45720" rIns="91440" bIns="45720" rtlCol="0" anchor="ctr">
            <a:normAutofit/>
          </a:bodyPr>
          <a:lstStyle/>
          <a:p>
            <a:pPr defTabSz="457200">
              <a:spcBef>
                <a:spcPct val="0"/>
              </a:spcBef>
              <a:defRPr/>
            </a:pPr>
            <a:r>
              <a:rPr lang="en-US" sz="4000" b="1" dirty="0" smtClean="0">
                <a:solidFill>
                  <a:srgbClr val="404040"/>
                </a:solidFill>
                <a:latin typeface="Century Gothic"/>
                <a:cs typeface="Century Gothic"/>
              </a:rPr>
              <a:t>3. define quantity</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8" name="Content Placeholder 2"/>
          <p:cNvSpPr txBox="1">
            <a:spLocks/>
          </p:cNvSpPr>
          <p:nvPr/>
        </p:nvSpPr>
        <p:spPr>
          <a:xfrm>
            <a:off x="1143000" y="3140075"/>
            <a:ext cx="6781800" cy="1066800"/>
          </a:xfrm>
          <a:prstGeom prst="rect">
            <a:avLst/>
          </a:prstGeom>
        </p:spPr>
        <p:txBody>
          <a:bodyPr vert="horz" lIns="91440" tIns="45720" rIns="91440" bIns="45720" rtlCol="0">
            <a:noAutofit/>
          </a:bodyPr>
          <a:lstStyle/>
          <a:p>
            <a:pPr marL="514350" indent="-514350" algn="ctr" defTabSz="457200">
              <a:spcBef>
                <a:spcPct val="20000"/>
              </a:spcBef>
            </a:pPr>
            <a:r>
              <a:rPr lang="en-US" sz="4800" dirty="0" smtClean="0">
                <a:solidFill>
                  <a:srgbClr val="404040"/>
                </a:solidFill>
                <a:latin typeface="Century Gothic"/>
                <a:cs typeface="Century Gothic"/>
              </a:rPr>
              <a:t>E[Y</a:t>
            </a:r>
            <a:r>
              <a:rPr lang="en-US" sz="4800" baseline="-25000" dirty="0" smtClean="0">
                <a:solidFill>
                  <a:srgbClr val="404040"/>
                </a:solidFill>
                <a:latin typeface="Century Gothic"/>
                <a:cs typeface="Century Gothic"/>
              </a:rPr>
              <a:t>A=ad</a:t>
            </a:r>
            <a:r>
              <a:rPr lang="en-US" sz="4800" dirty="0" smtClean="0">
                <a:solidFill>
                  <a:srgbClr val="404040"/>
                </a:solidFill>
                <a:latin typeface="Century Gothic"/>
                <a:cs typeface="Century Gothic"/>
              </a:rPr>
              <a:t>] – E[Y</a:t>
            </a:r>
            <a:r>
              <a:rPr lang="en-US" sz="4800" baseline="-25000" dirty="0" smtClean="0">
                <a:solidFill>
                  <a:srgbClr val="404040"/>
                </a:solidFill>
                <a:latin typeface="Century Gothic"/>
                <a:cs typeface="Century Gothic"/>
              </a:rPr>
              <a:t>A=no ad</a:t>
            </a:r>
            <a:r>
              <a:rPr lang="en-US" sz="4800" dirty="0" smtClean="0">
                <a:solidFill>
                  <a:srgbClr val="404040"/>
                </a:solidFill>
                <a:latin typeface="Century Gothic"/>
                <a:cs typeface="Century Gothic"/>
              </a:rPr>
              <a:t>] </a:t>
            </a:r>
          </a:p>
        </p:txBody>
      </p:sp>
      <p:sp>
        <p:nvSpPr>
          <p:cNvPr id="9" name="Content Placeholder 2"/>
          <p:cNvSpPr txBox="1">
            <a:spLocks/>
          </p:cNvSpPr>
          <p:nvPr/>
        </p:nvSpPr>
        <p:spPr>
          <a:xfrm>
            <a:off x="876300" y="4953000"/>
            <a:ext cx="7391400" cy="1066800"/>
          </a:xfrm>
          <a:prstGeom prst="rect">
            <a:avLst/>
          </a:prstGeom>
        </p:spPr>
        <p:txBody>
          <a:bodyPr vert="horz" lIns="91440" tIns="45720" rIns="91440" bIns="45720" rtlCol="0">
            <a:noAutofit/>
          </a:bodyPr>
          <a:lstStyle/>
          <a:p>
            <a:pPr marL="514350" indent="-514350" algn="ctr" defTabSz="457200">
              <a:spcBef>
                <a:spcPct val="20000"/>
              </a:spcBef>
            </a:pPr>
            <a:r>
              <a:rPr lang="en-US" sz="4800" dirty="0" smtClean="0">
                <a:solidFill>
                  <a:srgbClr val="404040"/>
                </a:solidFill>
                <a:latin typeface="Century Gothic"/>
                <a:cs typeface="Century Gothic"/>
              </a:rPr>
              <a:t>E[Y</a:t>
            </a:r>
            <a:r>
              <a:rPr lang="en-US" sz="4800" baseline="-25000" dirty="0" smtClean="0">
                <a:solidFill>
                  <a:srgbClr val="404040"/>
                </a:solidFill>
                <a:latin typeface="Century Gothic"/>
                <a:cs typeface="Century Gothic"/>
              </a:rPr>
              <a:t>A=ad</a:t>
            </a:r>
            <a:r>
              <a:rPr lang="en-US" sz="4800" dirty="0" smtClean="0">
                <a:solidFill>
                  <a:srgbClr val="404040"/>
                </a:solidFill>
                <a:latin typeface="Century Gothic"/>
                <a:cs typeface="Century Gothic"/>
              </a:rPr>
              <a:t>]/E[Y</a:t>
            </a:r>
            <a:r>
              <a:rPr lang="en-US" sz="4800" baseline="-25000" dirty="0" smtClean="0">
                <a:solidFill>
                  <a:srgbClr val="404040"/>
                </a:solidFill>
                <a:latin typeface="Century Gothic"/>
                <a:cs typeface="Century Gothic"/>
              </a:rPr>
              <a:t>A=no ad</a:t>
            </a:r>
            <a:r>
              <a:rPr lang="en-US" sz="4800" dirty="0" smtClean="0">
                <a:solidFill>
                  <a:srgbClr val="404040"/>
                </a:solidFill>
                <a:latin typeface="Century Gothic"/>
                <a:cs typeface="Century Gothic"/>
              </a:rPr>
              <a:t>] </a:t>
            </a:r>
          </a:p>
        </p:txBody>
      </p:sp>
      <p:sp>
        <p:nvSpPr>
          <p:cNvPr id="11" name="Title 1"/>
          <p:cNvSpPr txBox="1">
            <a:spLocks/>
          </p:cNvSpPr>
          <p:nvPr/>
        </p:nvSpPr>
        <p:spPr>
          <a:xfrm>
            <a:off x="381000" y="2438400"/>
            <a:ext cx="8229600" cy="1143000"/>
          </a:xfrm>
          <a:prstGeom prst="rect">
            <a:avLst/>
          </a:prstGeom>
        </p:spPr>
        <p:txBody>
          <a:bodyPr vert="horz" lIns="91440" tIns="45720" rIns="91440" bIns="45720" rtlCol="0" anchor="ctr">
            <a:normAutofit/>
          </a:bodyPr>
          <a:lstStyle/>
          <a:p>
            <a:pPr algn="ctr" defTabSz="457200">
              <a:spcBef>
                <a:spcPct val="0"/>
              </a:spcBef>
              <a:defRPr/>
            </a:pPr>
            <a:r>
              <a:rPr lang="en-US" sz="3000" b="1" dirty="0" smtClean="0">
                <a:solidFill>
                  <a:srgbClr val="404040"/>
                </a:solidFill>
                <a:latin typeface="Century Gothic"/>
                <a:cs typeface="Century Gothic"/>
              </a:rPr>
              <a:t>additive impact</a:t>
            </a:r>
            <a:endParaRPr lang="en-US" sz="3000" b="1" dirty="0">
              <a:solidFill>
                <a:srgbClr val="404040"/>
              </a:solidFill>
              <a:latin typeface="Century Gothic"/>
              <a:cs typeface="Century Gothic"/>
            </a:endParaRPr>
          </a:p>
        </p:txBody>
      </p:sp>
      <p:sp>
        <p:nvSpPr>
          <p:cNvPr id="12" name="Title 1"/>
          <p:cNvSpPr txBox="1">
            <a:spLocks/>
          </p:cNvSpPr>
          <p:nvPr/>
        </p:nvSpPr>
        <p:spPr>
          <a:xfrm>
            <a:off x="457200" y="4343400"/>
            <a:ext cx="8229600" cy="1143000"/>
          </a:xfrm>
          <a:prstGeom prst="rect">
            <a:avLst/>
          </a:prstGeom>
        </p:spPr>
        <p:txBody>
          <a:bodyPr vert="horz" lIns="91440" tIns="45720" rIns="91440" bIns="45720" rtlCol="0" anchor="ctr">
            <a:normAutofit/>
          </a:bodyPr>
          <a:lstStyle/>
          <a:p>
            <a:pPr algn="ctr" defTabSz="457200">
              <a:spcBef>
                <a:spcPct val="0"/>
              </a:spcBef>
              <a:defRPr/>
            </a:pPr>
            <a:r>
              <a:rPr lang="en-US" sz="3000" b="1" dirty="0" smtClean="0">
                <a:solidFill>
                  <a:srgbClr val="404040"/>
                </a:solidFill>
                <a:latin typeface="Century Gothic"/>
                <a:cs typeface="Century Gothic"/>
              </a:rPr>
              <a:t>relative impact</a:t>
            </a:r>
            <a:endParaRPr lang="en-US" sz="3000" b="1" dirty="0">
              <a:solidFill>
                <a:srgbClr val="404040"/>
              </a:solidFill>
              <a:latin typeface="Century Gothic"/>
              <a:cs typeface="Century Gothic"/>
            </a:endParaRPr>
          </a:p>
        </p:txBody>
      </p:sp>
      <p:grpSp>
        <p:nvGrpSpPr>
          <p:cNvPr id="10" name="Group 9"/>
          <p:cNvGrpSpPr/>
          <p:nvPr/>
        </p:nvGrpSpPr>
        <p:grpSpPr>
          <a:xfrm>
            <a:off x="3429000" y="457200"/>
            <a:ext cx="5257800" cy="915988"/>
            <a:chOff x="1143000" y="569685"/>
            <a:chExt cx="3048000" cy="915988"/>
          </a:xfrm>
        </p:grpSpPr>
        <p:cxnSp>
          <p:nvCxnSpPr>
            <p:cNvPr id="13" name="Straight Connector 12"/>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6" name="Picture 15" descr="m6d_media6degrees_small.jpg"/>
          <p:cNvPicPr>
            <a:picLocks noChangeAspect="1"/>
          </p:cNvPicPr>
          <p:nvPr/>
        </p:nvPicPr>
        <p:blipFill>
          <a:blip r:embed="rId3" cstate="print"/>
          <a:stretch>
            <a:fillRect/>
          </a:stretch>
        </p:blipFill>
        <p:spPr>
          <a:xfrm>
            <a:off x="8077200" y="6154421"/>
            <a:ext cx="888999" cy="551179"/>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 y="-186392"/>
            <a:ext cx="5105400" cy="1938992"/>
          </a:xfrm>
          <a:prstGeom prst="rect">
            <a:avLst/>
          </a:prstGeom>
          <a:noFill/>
        </p:spPr>
        <p:txBody>
          <a:bodyPr wrap="square" rtlCol="0">
            <a:spAutoFit/>
          </a:bodyPr>
          <a:lstStyle/>
          <a:p>
            <a:pPr defTabSz="457200"/>
            <a:r>
              <a:rPr lang="en-US" sz="12000" b="1" dirty="0" err="1" smtClean="0">
                <a:solidFill>
                  <a:srgbClr val="E11932">
                    <a:alpha val="50000"/>
                  </a:srgbClr>
                </a:solidFill>
                <a:latin typeface="Times New Roman"/>
              </a:rPr>
              <a:t>Ψ(P</a:t>
            </a:r>
            <a:r>
              <a:rPr lang="en-US" sz="12000" b="1" baseline="-25000" dirty="0" err="1" smtClean="0">
                <a:solidFill>
                  <a:srgbClr val="E11932">
                    <a:alpha val="50000"/>
                  </a:srgbClr>
                </a:solidFill>
                <a:latin typeface="Times New Roman"/>
              </a:rPr>
              <a:t>n</a:t>
            </a:r>
            <a:r>
              <a:rPr lang="en-US" sz="12000" b="1" dirty="0" smtClean="0">
                <a:solidFill>
                  <a:srgbClr val="E11932">
                    <a:alpha val="50000"/>
                  </a:srgbClr>
                </a:solidFill>
                <a:latin typeface="Times New Roman"/>
              </a:rPr>
              <a:t>)</a:t>
            </a:r>
            <a:endParaRPr lang="en-US" sz="12000" b="1" baseline="-25000" dirty="0">
              <a:solidFill>
                <a:srgbClr val="E11932">
                  <a:alpha val="50000"/>
                </a:srgbClr>
              </a:solidFill>
              <a:latin typeface="Times New Roman"/>
            </a:endParaRPr>
          </a:p>
        </p:txBody>
      </p:sp>
      <p:sp>
        <p:nvSpPr>
          <p:cNvPr id="14" name="Title 1"/>
          <p:cNvSpPr txBox="1">
            <a:spLocks/>
          </p:cNvSpPr>
          <p:nvPr/>
        </p:nvSpPr>
        <p:spPr>
          <a:xfrm>
            <a:off x="762000" y="381000"/>
            <a:ext cx="8229600" cy="1143000"/>
          </a:xfrm>
          <a:prstGeom prst="rect">
            <a:avLst/>
          </a:prstGeom>
        </p:spPr>
        <p:txBody>
          <a:bodyPr vert="horz" lIns="91440" tIns="45720" rIns="91440" bIns="45720" rtlCol="0" anchor="ctr">
            <a:normAutofit/>
          </a:bodyPr>
          <a:lstStyle/>
          <a:p>
            <a:pPr algn="r" defTabSz="457200">
              <a:spcBef>
                <a:spcPct val="0"/>
              </a:spcBef>
              <a:defRPr/>
            </a:pPr>
            <a:r>
              <a:rPr lang="en-US" sz="4000" b="1" dirty="0" smtClean="0">
                <a:solidFill>
                  <a:srgbClr val="404040"/>
                </a:solidFill>
                <a:latin typeface="Century Gothic"/>
                <a:cs typeface="Century Gothic"/>
              </a:rPr>
              <a:t>4. estimate quantity</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24" name="Title 1"/>
          <p:cNvSpPr txBox="1">
            <a:spLocks/>
          </p:cNvSpPr>
          <p:nvPr/>
        </p:nvSpPr>
        <p:spPr>
          <a:xfrm>
            <a:off x="685800" y="2514600"/>
            <a:ext cx="8229600" cy="2971800"/>
          </a:xfrm>
          <a:prstGeom prst="rect">
            <a:avLst/>
          </a:prstGeom>
        </p:spPr>
        <p:txBody>
          <a:bodyPr vert="horz" lIns="91440" tIns="45720" rIns="91440" bIns="45720" rtlCol="0" anchor="ctr">
            <a:normAutofit/>
          </a:bodyPr>
          <a:lstStyle/>
          <a:p>
            <a:pPr marL="514350" indent="-514350" defTabSz="457200">
              <a:lnSpc>
                <a:spcPct val="150000"/>
              </a:lnSpc>
              <a:spcBef>
                <a:spcPct val="0"/>
              </a:spcBef>
              <a:buAutoNum type="arabicPeriod"/>
              <a:defRPr/>
            </a:pPr>
            <a:r>
              <a:rPr lang="en-US" sz="3500" b="1" dirty="0" smtClean="0">
                <a:solidFill>
                  <a:srgbClr val="404040"/>
                </a:solidFill>
                <a:latin typeface="Century Gothic"/>
                <a:cs typeface="Century Gothic"/>
              </a:rPr>
              <a:t>A/B testing</a:t>
            </a:r>
          </a:p>
          <a:p>
            <a:pPr marL="514350" indent="-514350" defTabSz="457200">
              <a:lnSpc>
                <a:spcPct val="150000"/>
              </a:lnSpc>
              <a:spcBef>
                <a:spcPct val="0"/>
              </a:spcBef>
              <a:buAutoNum type="arabicPeriod"/>
              <a:defRPr/>
            </a:pPr>
            <a:endParaRPr lang="en-US" sz="3500" b="1" dirty="0" smtClean="0">
              <a:solidFill>
                <a:srgbClr val="404040"/>
              </a:solidFill>
              <a:latin typeface="Century Gothic"/>
              <a:cs typeface="Century Gothic"/>
            </a:endParaRPr>
          </a:p>
          <a:p>
            <a:pPr marL="514350" indent="-514350" defTabSz="457200">
              <a:lnSpc>
                <a:spcPct val="150000"/>
              </a:lnSpc>
              <a:spcBef>
                <a:spcPct val="0"/>
              </a:spcBef>
              <a:buAutoNum type="arabicPeriod"/>
              <a:defRPr/>
            </a:pPr>
            <a:r>
              <a:rPr lang="en-US" sz="3500" b="1" dirty="0" smtClean="0">
                <a:solidFill>
                  <a:srgbClr val="E11932"/>
                </a:solidFill>
                <a:latin typeface="Century Gothic"/>
                <a:cs typeface="Century Gothic"/>
              </a:rPr>
              <a:t>Modeling Observational Data </a:t>
            </a:r>
            <a:endParaRPr lang="en-US" sz="3500" b="1" dirty="0">
              <a:solidFill>
                <a:srgbClr val="E11932"/>
              </a:solidFill>
              <a:latin typeface="Century Gothic"/>
              <a:cs typeface="Century Gothic"/>
            </a:endParaRPr>
          </a:p>
        </p:txBody>
      </p:sp>
      <p:grpSp>
        <p:nvGrpSpPr>
          <p:cNvPr id="6" name="Group 5"/>
          <p:cNvGrpSpPr/>
          <p:nvPr/>
        </p:nvGrpSpPr>
        <p:grpSpPr>
          <a:xfrm>
            <a:off x="4114800" y="531812"/>
            <a:ext cx="4419600" cy="915988"/>
            <a:chOff x="1143000" y="569685"/>
            <a:chExt cx="3048000" cy="915988"/>
          </a:xfrm>
        </p:grpSpPr>
        <p:cxnSp>
          <p:nvCxnSpPr>
            <p:cNvPr id="7" name="Straight Connector 6"/>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9" name="Picture 8" descr="m6d_media6degrees_small.jpg"/>
          <p:cNvPicPr>
            <a:picLocks noChangeAspect="1"/>
          </p:cNvPicPr>
          <p:nvPr/>
        </p:nvPicPr>
        <p:blipFill>
          <a:blip r:embed="rId3"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229600" cy="1143000"/>
          </a:xfrm>
        </p:spPr>
        <p:txBody>
          <a:bodyPr>
            <a:noAutofit/>
          </a:bodyPr>
          <a:lstStyle/>
          <a:p>
            <a:pPr>
              <a:defRPr/>
            </a:pPr>
            <a:r>
              <a:rPr lang="en-US" sz="4000" b="1" dirty="0" smtClean="0">
                <a:solidFill>
                  <a:srgbClr val="404040"/>
                </a:solidFill>
                <a:latin typeface="Century Gothic"/>
                <a:cs typeface="Century Gothic"/>
              </a:rPr>
              <a:t>common approach: A/B testing</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5" name="Rectangle 4"/>
          <p:cNvSpPr/>
          <p:nvPr/>
        </p:nvSpPr>
        <p:spPr>
          <a:xfrm>
            <a:off x="457200" y="1371600"/>
            <a:ext cx="8686800" cy="1200328"/>
          </a:xfrm>
          <a:prstGeom prst="rect">
            <a:avLst/>
          </a:prstGeom>
        </p:spPr>
        <p:txBody>
          <a:bodyPr wrap="square">
            <a:spAutoFit/>
          </a:bodyPr>
          <a:lstStyle/>
          <a:p>
            <a:pPr defTabSz="457200"/>
            <a:r>
              <a:rPr lang="en-US" sz="2400" dirty="0" smtClean="0">
                <a:solidFill>
                  <a:srgbClr val="404040"/>
                </a:solidFill>
                <a:latin typeface="Century Gothic"/>
                <a:cs typeface="Century Gothic"/>
              </a:rPr>
              <a:t>Since we can not both treat and not treat the </a:t>
            </a:r>
            <a:r>
              <a:rPr lang="en-US" sz="2400" cap="all" dirty="0" smtClean="0">
                <a:solidFill>
                  <a:srgbClr val="404040"/>
                </a:solidFill>
                <a:latin typeface="Century Gothic"/>
                <a:cs typeface="Century Gothic"/>
              </a:rPr>
              <a:t>same</a:t>
            </a:r>
            <a:r>
              <a:rPr lang="en-US" sz="2400" dirty="0" smtClean="0">
                <a:solidFill>
                  <a:srgbClr val="404040"/>
                </a:solidFill>
                <a:latin typeface="Century Gothic"/>
                <a:cs typeface="Century Gothic"/>
              </a:rPr>
              <a:t> individuals. Randomization is used to create </a:t>
            </a:r>
            <a:r>
              <a:rPr lang="en-US" sz="2400" cap="all" dirty="0" smtClean="0">
                <a:solidFill>
                  <a:srgbClr val="404040"/>
                </a:solidFill>
                <a:latin typeface="Century Gothic"/>
                <a:cs typeface="Century Gothic"/>
              </a:rPr>
              <a:t>“equivalent” </a:t>
            </a:r>
            <a:r>
              <a:rPr lang="en-US" sz="2400" dirty="0" smtClean="0">
                <a:solidFill>
                  <a:srgbClr val="404040"/>
                </a:solidFill>
                <a:latin typeface="Century Gothic"/>
                <a:cs typeface="Century Gothic"/>
              </a:rPr>
              <a:t>groups to treat and not treat.</a:t>
            </a:r>
            <a:endParaRPr lang="en-US" sz="2400" dirty="0">
              <a:solidFill>
                <a:srgbClr val="404040"/>
              </a:solidFill>
              <a:latin typeface="Century Gothic"/>
              <a:cs typeface="Century Gothic"/>
            </a:endParaRPr>
          </a:p>
        </p:txBody>
      </p:sp>
      <p:grpSp>
        <p:nvGrpSpPr>
          <p:cNvPr id="2" name="Group 16"/>
          <p:cNvGrpSpPr/>
          <p:nvPr/>
        </p:nvGrpSpPr>
        <p:grpSpPr>
          <a:xfrm>
            <a:off x="952028" y="3429000"/>
            <a:ext cx="1170495" cy="1099796"/>
            <a:chOff x="806726" y="3416325"/>
            <a:chExt cx="2228574" cy="2116248"/>
          </a:xfrm>
        </p:grpSpPr>
        <p:pic>
          <p:nvPicPr>
            <p:cNvPr id="31" name="Picture 30"/>
            <p:cNvPicPr>
              <a:picLocks noChangeAspect="1"/>
            </p:cNvPicPr>
            <p:nvPr/>
          </p:nvPicPr>
          <p:blipFill>
            <a:blip r:embed="rId3" cstate="print"/>
            <a:stretch>
              <a:fillRect/>
            </a:stretch>
          </p:blipFill>
          <p:spPr>
            <a:xfrm>
              <a:off x="965225" y="3429025"/>
              <a:ext cx="647700" cy="1212850"/>
            </a:xfrm>
            <a:prstGeom prst="rect">
              <a:avLst/>
            </a:prstGeom>
          </p:spPr>
        </p:pic>
        <p:pic>
          <p:nvPicPr>
            <p:cNvPr id="32" name="Picture 31"/>
            <p:cNvPicPr>
              <a:picLocks noChangeAspect="1"/>
            </p:cNvPicPr>
            <p:nvPr/>
          </p:nvPicPr>
          <p:blipFill>
            <a:blip r:embed="rId4" cstate="print"/>
            <a:stretch>
              <a:fillRect/>
            </a:stretch>
          </p:blipFill>
          <p:spPr>
            <a:xfrm>
              <a:off x="1416050" y="3416325"/>
              <a:ext cx="647700" cy="1200150"/>
            </a:xfrm>
            <a:prstGeom prst="rect">
              <a:avLst/>
            </a:prstGeom>
          </p:spPr>
        </p:pic>
        <p:pic>
          <p:nvPicPr>
            <p:cNvPr id="33" name="Picture 32"/>
            <p:cNvPicPr>
              <a:picLocks noChangeAspect="1"/>
            </p:cNvPicPr>
            <p:nvPr/>
          </p:nvPicPr>
          <p:blipFill>
            <a:blip r:embed="rId5" cstate="print"/>
            <a:stretch>
              <a:fillRect/>
            </a:stretch>
          </p:blipFill>
          <p:spPr>
            <a:xfrm>
              <a:off x="2387600" y="3719648"/>
              <a:ext cx="647700" cy="1200150"/>
            </a:xfrm>
            <a:prstGeom prst="rect">
              <a:avLst/>
            </a:prstGeom>
          </p:spPr>
        </p:pic>
        <p:pic>
          <p:nvPicPr>
            <p:cNvPr id="34" name="Picture 33"/>
            <p:cNvPicPr>
              <a:picLocks noChangeAspect="1"/>
            </p:cNvPicPr>
            <p:nvPr/>
          </p:nvPicPr>
          <p:blipFill>
            <a:blip r:embed="rId6" cstate="print"/>
            <a:stretch>
              <a:fillRect/>
            </a:stretch>
          </p:blipFill>
          <p:spPr>
            <a:xfrm>
              <a:off x="2451100" y="4332423"/>
              <a:ext cx="520700" cy="1200150"/>
            </a:xfrm>
            <a:prstGeom prst="rect">
              <a:avLst/>
            </a:prstGeom>
          </p:spPr>
        </p:pic>
        <p:pic>
          <p:nvPicPr>
            <p:cNvPr id="35" name="Picture 34"/>
            <p:cNvPicPr>
              <a:picLocks noChangeAspect="1"/>
            </p:cNvPicPr>
            <p:nvPr/>
          </p:nvPicPr>
          <p:blipFill>
            <a:blip r:embed="rId7" cstate="print"/>
            <a:stretch>
              <a:fillRect/>
            </a:stretch>
          </p:blipFill>
          <p:spPr>
            <a:xfrm>
              <a:off x="1866900" y="4307023"/>
              <a:ext cx="520700" cy="1212850"/>
            </a:xfrm>
            <a:prstGeom prst="rect">
              <a:avLst/>
            </a:prstGeom>
          </p:spPr>
        </p:pic>
        <p:pic>
          <p:nvPicPr>
            <p:cNvPr id="36" name="Picture 35"/>
            <p:cNvPicPr>
              <a:picLocks noChangeAspect="1"/>
            </p:cNvPicPr>
            <p:nvPr/>
          </p:nvPicPr>
          <p:blipFill>
            <a:blip r:embed="rId8" cstate="print"/>
            <a:stretch>
              <a:fillRect/>
            </a:stretch>
          </p:blipFill>
          <p:spPr>
            <a:xfrm>
              <a:off x="1219200" y="4307023"/>
              <a:ext cx="520700" cy="1212850"/>
            </a:xfrm>
            <a:prstGeom prst="rect">
              <a:avLst/>
            </a:prstGeom>
          </p:spPr>
        </p:pic>
        <p:pic>
          <p:nvPicPr>
            <p:cNvPr id="37" name="Picture 9"/>
            <p:cNvPicPr>
              <a:picLocks noChangeAspect="1"/>
            </p:cNvPicPr>
            <p:nvPr/>
          </p:nvPicPr>
          <p:blipFill>
            <a:blip r:embed="rId9" cstate="print"/>
            <a:stretch>
              <a:fillRect/>
            </a:stretch>
          </p:blipFill>
          <p:spPr>
            <a:xfrm>
              <a:off x="806726" y="3700598"/>
              <a:ext cx="520700" cy="1212850"/>
            </a:xfrm>
            <a:prstGeom prst="rect">
              <a:avLst/>
            </a:prstGeom>
          </p:spPr>
        </p:pic>
        <p:pic>
          <p:nvPicPr>
            <p:cNvPr id="38" name="Picture 10"/>
            <p:cNvPicPr>
              <a:picLocks noChangeAspect="1"/>
            </p:cNvPicPr>
            <p:nvPr/>
          </p:nvPicPr>
          <p:blipFill>
            <a:blip r:embed="rId10" cstate="print"/>
            <a:stretch>
              <a:fillRect/>
            </a:stretch>
          </p:blipFill>
          <p:spPr>
            <a:xfrm>
              <a:off x="1739900" y="4319723"/>
              <a:ext cx="654050" cy="1212850"/>
            </a:xfrm>
            <a:prstGeom prst="rect">
              <a:avLst/>
            </a:prstGeom>
          </p:spPr>
        </p:pic>
        <p:pic>
          <p:nvPicPr>
            <p:cNvPr id="39" name="Picture 38"/>
            <p:cNvPicPr>
              <a:picLocks noChangeAspect="1"/>
            </p:cNvPicPr>
            <p:nvPr/>
          </p:nvPicPr>
          <p:blipFill>
            <a:blip r:embed="rId11" cstate="print"/>
            <a:stretch>
              <a:fillRect/>
            </a:stretch>
          </p:blipFill>
          <p:spPr>
            <a:xfrm>
              <a:off x="1866900" y="3435375"/>
              <a:ext cx="641350" cy="1212850"/>
            </a:xfrm>
            <a:prstGeom prst="rect">
              <a:avLst/>
            </a:prstGeom>
          </p:spPr>
        </p:pic>
        <p:pic>
          <p:nvPicPr>
            <p:cNvPr id="40" name="Picture 39"/>
            <p:cNvPicPr>
              <a:picLocks noChangeAspect="1"/>
            </p:cNvPicPr>
            <p:nvPr/>
          </p:nvPicPr>
          <p:blipFill>
            <a:blip r:embed="rId5" cstate="print"/>
            <a:stretch>
              <a:fillRect/>
            </a:stretch>
          </p:blipFill>
          <p:spPr>
            <a:xfrm>
              <a:off x="1479550" y="4041800"/>
              <a:ext cx="647700" cy="1200150"/>
            </a:xfrm>
            <a:prstGeom prst="rect">
              <a:avLst/>
            </a:prstGeom>
          </p:spPr>
        </p:pic>
        <p:pic>
          <p:nvPicPr>
            <p:cNvPr id="41" name="Picture 40"/>
            <p:cNvPicPr>
              <a:picLocks noChangeAspect="1"/>
            </p:cNvPicPr>
            <p:nvPr/>
          </p:nvPicPr>
          <p:blipFill>
            <a:blip r:embed="rId3" cstate="print"/>
            <a:stretch>
              <a:fillRect/>
            </a:stretch>
          </p:blipFill>
          <p:spPr>
            <a:xfrm>
              <a:off x="2063750" y="4319723"/>
              <a:ext cx="647700" cy="1212850"/>
            </a:xfrm>
            <a:prstGeom prst="rect">
              <a:avLst/>
            </a:prstGeom>
          </p:spPr>
        </p:pic>
      </p:grpSp>
      <p:pic>
        <p:nvPicPr>
          <p:cNvPr id="9" name="Picture 8"/>
          <p:cNvPicPr>
            <a:picLocks noChangeAspect="1"/>
          </p:cNvPicPr>
          <p:nvPr/>
        </p:nvPicPr>
        <p:blipFill>
          <a:blip r:embed="rId3" cstate="print"/>
          <a:stretch>
            <a:fillRect/>
          </a:stretch>
        </p:blipFill>
        <p:spPr>
          <a:xfrm>
            <a:off x="1017803" y="4954511"/>
            <a:ext cx="340186" cy="630309"/>
          </a:xfrm>
          <a:prstGeom prst="rect">
            <a:avLst/>
          </a:prstGeom>
        </p:spPr>
      </p:pic>
      <p:pic>
        <p:nvPicPr>
          <p:cNvPr id="10" name="Picture 9"/>
          <p:cNvPicPr>
            <a:picLocks noChangeAspect="1"/>
          </p:cNvPicPr>
          <p:nvPr/>
        </p:nvPicPr>
        <p:blipFill>
          <a:blip r:embed="rId4" cstate="print"/>
          <a:stretch>
            <a:fillRect/>
          </a:stretch>
        </p:blipFill>
        <p:spPr>
          <a:xfrm>
            <a:off x="1764866" y="5450038"/>
            <a:ext cx="340186" cy="623709"/>
          </a:xfrm>
          <a:prstGeom prst="rect">
            <a:avLst/>
          </a:prstGeom>
        </p:spPr>
      </p:pic>
      <p:pic>
        <p:nvPicPr>
          <p:cNvPr id="11" name="Picture 10"/>
          <p:cNvPicPr>
            <a:picLocks noChangeAspect="1"/>
          </p:cNvPicPr>
          <p:nvPr/>
        </p:nvPicPr>
        <p:blipFill>
          <a:blip r:embed="rId6" cstate="print"/>
          <a:stretch>
            <a:fillRect/>
          </a:stretch>
        </p:blipFill>
        <p:spPr>
          <a:xfrm>
            <a:off x="1287938" y="4954511"/>
            <a:ext cx="273483" cy="623709"/>
          </a:xfrm>
          <a:prstGeom prst="rect">
            <a:avLst/>
          </a:prstGeom>
        </p:spPr>
      </p:pic>
      <p:pic>
        <p:nvPicPr>
          <p:cNvPr id="12" name="Picture 11"/>
          <p:cNvPicPr>
            <a:picLocks noChangeAspect="1"/>
          </p:cNvPicPr>
          <p:nvPr/>
        </p:nvPicPr>
        <p:blipFill>
          <a:blip r:embed="rId7" cstate="print"/>
          <a:stretch>
            <a:fillRect/>
          </a:stretch>
        </p:blipFill>
        <p:spPr>
          <a:xfrm>
            <a:off x="1491383" y="5410800"/>
            <a:ext cx="273483" cy="630309"/>
          </a:xfrm>
          <a:prstGeom prst="rect">
            <a:avLst/>
          </a:prstGeom>
        </p:spPr>
      </p:pic>
      <p:pic>
        <p:nvPicPr>
          <p:cNvPr id="13" name="Picture 12"/>
          <p:cNvPicPr>
            <a:picLocks noChangeAspect="1"/>
          </p:cNvPicPr>
          <p:nvPr/>
        </p:nvPicPr>
        <p:blipFill>
          <a:blip r:embed="rId8" cstate="print"/>
          <a:stretch>
            <a:fillRect/>
          </a:stretch>
        </p:blipFill>
        <p:spPr>
          <a:xfrm>
            <a:off x="1287937" y="5424001"/>
            <a:ext cx="273483" cy="630309"/>
          </a:xfrm>
          <a:prstGeom prst="rect">
            <a:avLst/>
          </a:prstGeom>
        </p:spPr>
      </p:pic>
      <p:pic>
        <p:nvPicPr>
          <p:cNvPr id="14" name="Picture 13"/>
          <p:cNvPicPr>
            <a:picLocks noChangeAspect="1"/>
          </p:cNvPicPr>
          <p:nvPr/>
        </p:nvPicPr>
        <p:blipFill>
          <a:blip r:embed="rId9" cstate="print"/>
          <a:stretch>
            <a:fillRect/>
          </a:stretch>
        </p:blipFill>
        <p:spPr>
          <a:xfrm>
            <a:off x="934556" y="5095646"/>
            <a:ext cx="273483" cy="630309"/>
          </a:xfrm>
          <a:prstGeom prst="rect">
            <a:avLst/>
          </a:prstGeom>
        </p:spPr>
      </p:pic>
      <p:pic>
        <p:nvPicPr>
          <p:cNvPr id="15" name="Picture 14"/>
          <p:cNvPicPr>
            <a:picLocks noChangeAspect="1"/>
          </p:cNvPicPr>
          <p:nvPr/>
        </p:nvPicPr>
        <p:blipFill>
          <a:blip r:embed="rId10" cstate="print"/>
          <a:stretch>
            <a:fillRect/>
          </a:stretch>
        </p:blipFill>
        <p:spPr>
          <a:xfrm>
            <a:off x="1424679" y="5417401"/>
            <a:ext cx="343521" cy="630309"/>
          </a:xfrm>
          <a:prstGeom prst="rect">
            <a:avLst/>
          </a:prstGeom>
        </p:spPr>
      </p:pic>
      <p:pic>
        <p:nvPicPr>
          <p:cNvPr id="16" name="Picture 15"/>
          <p:cNvPicPr>
            <a:picLocks noChangeAspect="1"/>
          </p:cNvPicPr>
          <p:nvPr/>
        </p:nvPicPr>
        <p:blipFill>
          <a:blip r:embed="rId11" cstate="print"/>
          <a:stretch>
            <a:fillRect/>
          </a:stretch>
        </p:blipFill>
        <p:spPr>
          <a:xfrm>
            <a:off x="1522543" y="4974125"/>
            <a:ext cx="336851" cy="630309"/>
          </a:xfrm>
          <a:prstGeom prst="rect">
            <a:avLst/>
          </a:prstGeom>
        </p:spPr>
      </p:pic>
      <p:pic>
        <p:nvPicPr>
          <p:cNvPr id="17" name="Picture 16"/>
          <p:cNvPicPr>
            <a:picLocks noChangeAspect="1"/>
          </p:cNvPicPr>
          <p:nvPr/>
        </p:nvPicPr>
        <p:blipFill>
          <a:blip r:embed="rId5" cstate="print"/>
          <a:stretch>
            <a:fillRect/>
          </a:stretch>
        </p:blipFill>
        <p:spPr>
          <a:xfrm>
            <a:off x="1287938" y="5272966"/>
            <a:ext cx="340186" cy="623709"/>
          </a:xfrm>
          <a:prstGeom prst="rect">
            <a:avLst/>
          </a:prstGeom>
        </p:spPr>
      </p:pic>
      <p:pic>
        <p:nvPicPr>
          <p:cNvPr id="27" name="Picture 26"/>
          <p:cNvPicPr>
            <a:picLocks noChangeAspect="1"/>
          </p:cNvPicPr>
          <p:nvPr/>
        </p:nvPicPr>
        <p:blipFill>
          <a:blip r:embed="rId11" cstate="print"/>
          <a:stretch>
            <a:fillRect/>
          </a:stretch>
        </p:blipFill>
        <p:spPr>
          <a:xfrm>
            <a:off x="1168668" y="5417401"/>
            <a:ext cx="336851" cy="630309"/>
          </a:xfrm>
          <a:prstGeom prst="rect">
            <a:avLst/>
          </a:prstGeom>
        </p:spPr>
      </p:pic>
      <p:pic>
        <p:nvPicPr>
          <p:cNvPr id="28" name="Picture 27"/>
          <p:cNvPicPr>
            <a:picLocks noChangeAspect="1"/>
          </p:cNvPicPr>
          <p:nvPr/>
        </p:nvPicPr>
        <p:blipFill>
          <a:blip r:embed="rId4" cstate="print"/>
          <a:stretch>
            <a:fillRect/>
          </a:stretch>
        </p:blipFill>
        <p:spPr>
          <a:xfrm>
            <a:off x="1552559" y="5509497"/>
            <a:ext cx="340186" cy="623709"/>
          </a:xfrm>
          <a:prstGeom prst="rect">
            <a:avLst/>
          </a:prstGeom>
        </p:spPr>
      </p:pic>
      <p:pic>
        <p:nvPicPr>
          <p:cNvPr id="29" name="Picture 28"/>
          <p:cNvPicPr>
            <a:picLocks noChangeAspect="1"/>
          </p:cNvPicPr>
          <p:nvPr/>
        </p:nvPicPr>
        <p:blipFill>
          <a:blip r:embed="rId8" cstate="print"/>
          <a:stretch>
            <a:fillRect/>
          </a:stretch>
        </p:blipFill>
        <p:spPr>
          <a:xfrm>
            <a:off x="1722652" y="4954511"/>
            <a:ext cx="273483" cy="630309"/>
          </a:xfrm>
          <a:prstGeom prst="rect">
            <a:avLst/>
          </a:prstGeom>
        </p:spPr>
      </p:pic>
      <p:pic>
        <p:nvPicPr>
          <p:cNvPr id="30" name="Picture 29"/>
          <p:cNvPicPr>
            <a:picLocks noChangeAspect="1"/>
          </p:cNvPicPr>
          <p:nvPr/>
        </p:nvPicPr>
        <p:blipFill>
          <a:blip r:embed="rId4" cstate="print"/>
          <a:stretch>
            <a:fillRect/>
          </a:stretch>
        </p:blipFill>
        <p:spPr>
          <a:xfrm>
            <a:off x="914400" y="5430601"/>
            <a:ext cx="340186" cy="623709"/>
          </a:xfrm>
          <a:prstGeom prst="rect">
            <a:avLst/>
          </a:prstGeom>
        </p:spPr>
      </p:pic>
      <p:sp>
        <p:nvSpPr>
          <p:cNvPr id="48" name="TextBox 47"/>
          <p:cNvSpPr txBox="1"/>
          <p:nvPr/>
        </p:nvSpPr>
        <p:spPr>
          <a:xfrm>
            <a:off x="6645214" y="3514335"/>
            <a:ext cx="2583243" cy="981465"/>
          </a:xfrm>
          <a:prstGeom prst="rect">
            <a:avLst/>
          </a:prstGeom>
          <a:noFill/>
        </p:spPr>
        <p:txBody>
          <a:bodyPr wrap="square" rtlCol="0">
            <a:spAutoFit/>
          </a:bodyPr>
          <a:lstStyle/>
          <a:p>
            <a:pPr defTabSz="457200">
              <a:lnSpc>
                <a:spcPts val="3300"/>
              </a:lnSpc>
            </a:pPr>
            <a:r>
              <a:rPr lang="en-US" sz="3500" b="1" spc="-150" dirty="0" smtClean="0">
                <a:solidFill>
                  <a:srgbClr val="404040"/>
                </a:solidFill>
                <a:latin typeface="Century Gothic"/>
                <a:cs typeface="Century Gothic"/>
              </a:rPr>
              <a:t>3.4 per 1,000</a:t>
            </a:r>
            <a:endParaRPr lang="en-US" sz="3500" b="1" spc="-150" dirty="0">
              <a:solidFill>
                <a:srgbClr val="404040"/>
              </a:solidFill>
              <a:latin typeface="Century Gothic"/>
              <a:cs typeface="Century Gothic"/>
            </a:endParaRPr>
          </a:p>
        </p:txBody>
      </p:sp>
      <p:sp>
        <p:nvSpPr>
          <p:cNvPr id="49" name="TextBox 48"/>
          <p:cNvSpPr txBox="1"/>
          <p:nvPr/>
        </p:nvSpPr>
        <p:spPr>
          <a:xfrm>
            <a:off x="6713157" y="5181600"/>
            <a:ext cx="2583243" cy="981465"/>
          </a:xfrm>
          <a:prstGeom prst="rect">
            <a:avLst/>
          </a:prstGeom>
          <a:noFill/>
        </p:spPr>
        <p:txBody>
          <a:bodyPr wrap="square" rtlCol="0">
            <a:spAutoFit/>
          </a:bodyPr>
          <a:lstStyle/>
          <a:p>
            <a:pPr defTabSz="457200">
              <a:lnSpc>
                <a:spcPts val="3300"/>
              </a:lnSpc>
            </a:pPr>
            <a:r>
              <a:rPr lang="en-US" sz="3500" b="1" spc="-150" dirty="0" smtClean="0">
                <a:solidFill>
                  <a:srgbClr val="404040"/>
                </a:solidFill>
                <a:latin typeface="Century Gothic"/>
                <a:cs typeface="Century Gothic"/>
              </a:rPr>
              <a:t>1.6 per 1,000</a:t>
            </a:r>
            <a:endParaRPr lang="en-US" sz="3500" b="1" spc="-150" dirty="0">
              <a:solidFill>
                <a:srgbClr val="404040"/>
              </a:solidFill>
              <a:latin typeface="Century Gothic"/>
              <a:cs typeface="Century Gothic"/>
            </a:endParaRPr>
          </a:p>
        </p:txBody>
      </p:sp>
      <p:pic>
        <p:nvPicPr>
          <p:cNvPr id="56" name="Picture 55" descr="drawn_arrow_2.png"/>
          <p:cNvPicPr>
            <a:picLocks noChangeAspect="1"/>
          </p:cNvPicPr>
          <p:nvPr/>
        </p:nvPicPr>
        <p:blipFill>
          <a:blip r:embed="rId12" cstate="print"/>
          <a:stretch>
            <a:fillRect/>
          </a:stretch>
        </p:blipFill>
        <p:spPr>
          <a:xfrm flipH="1">
            <a:off x="2102368" y="3698473"/>
            <a:ext cx="1479032" cy="644926"/>
          </a:xfrm>
          <a:prstGeom prst="rect">
            <a:avLst/>
          </a:prstGeom>
        </p:spPr>
      </p:pic>
      <p:pic>
        <p:nvPicPr>
          <p:cNvPr id="57" name="Picture 56" descr="drawn_arrow_2.png"/>
          <p:cNvPicPr>
            <a:picLocks noChangeAspect="1"/>
          </p:cNvPicPr>
          <p:nvPr/>
        </p:nvPicPr>
        <p:blipFill>
          <a:blip r:embed="rId12" cstate="print"/>
          <a:stretch>
            <a:fillRect/>
          </a:stretch>
        </p:blipFill>
        <p:spPr>
          <a:xfrm flipH="1">
            <a:off x="2102368" y="5334000"/>
            <a:ext cx="1479032" cy="644926"/>
          </a:xfrm>
          <a:prstGeom prst="rect">
            <a:avLst/>
          </a:prstGeom>
        </p:spPr>
      </p:pic>
      <p:pic>
        <p:nvPicPr>
          <p:cNvPr id="58" name="Picture 57" descr="drawn_arrow_2.png"/>
          <p:cNvPicPr>
            <a:picLocks noChangeAspect="1"/>
          </p:cNvPicPr>
          <p:nvPr/>
        </p:nvPicPr>
        <p:blipFill>
          <a:blip r:embed="rId12" cstate="print"/>
          <a:stretch>
            <a:fillRect/>
          </a:stretch>
        </p:blipFill>
        <p:spPr>
          <a:xfrm flipH="1">
            <a:off x="5226568" y="3739346"/>
            <a:ext cx="1479032" cy="644926"/>
          </a:xfrm>
          <a:prstGeom prst="rect">
            <a:avLst/>
          </a:prstGeom>
        </p:spPr>
      </p:pic>
      <p:pic>
        <p:nvPicPr>
          <p:cNvPr id="59" name="Picture 58" descr="drawn_arrow_2.png"/>
          <p:cNvPicPr>
            <a:picLocks noChangeAspect="1"/>
          </p:cNvPicPr>
          <p:nvPr/>
        </p:nvPicPr>
        <p:blipFill>
          <a:blip r:embed="rId12" cstate="print"/>
          <a:stretch>
            <a:fillRect/>
          </a:stretch>
        </p:blipFill>
        <p:spPr>
          <a:xfrm flipH="1">
            <a:off x="5226568" y="5374873"/>
            <a:ext cx="1479032" cy="644926"/>
          </a:xfrm>
          <a:prstGeom prst="rect">
            <a:avLst/>
          </a:prstGeom>
        </p:spPr>
      </p:pic>
      <p:grpSp>
        <p:nvGrpSpPr>
          <p:cNvPr id="3" name="Group 43"/>
          <p:cNvGrpSpPr/>
          <p:nvPr/>
        </p:nvGrpSpPr>
        <p:grpSpPr>
          <a:xfrm>
            <a:off x="4214370" y="3288859"/>
            <a:ext cx="1012198" cy="748573"/>
            <a:chOff x="5419031" y="383494"/>
            <a:chExt cx="2429569" cy="1796793"/>
          </a:xfrm>
        </p:grpSpPr>
        <p:pic>
          <p:nvPicPr>
            <p:cNvPr id="45" name="Picture 44" descr="square_frame_large.png"/>
            <p:cNvPicPr>
              <a:picLocks/>
            </p:cNvPicPr>
            <p:nvPr/>
          </p:nvPicPr>
          <p:blipFill>
            <a:blip r:embed="rId13" cstate="print"/>
            <a:stretch>
              <a:fillRect/>
            </a:stretch>
          </p:blipFill>
          <p:spPr>
            <a:xfrm>
              <a:off x="5419031" y="383494"/>
              <a:ext cx="2429569" cy="1796793"/>
            </a:xfrm>
            <a:prstGeom prst="rect">
              <a:avLst/>
            </a:prstGeom>
          </p:spPr>
        </p:pic>
        <p:pic>
          <p:nvPicPr>
            <p:cNvPr id="46" name="Picture 45" descr="6a00d8341c630a53ef00e554e1223a8833-800wi.jpg"/>
            <p:cNvPicPr>
              <a:picLocks noChangeAspect="1"/>
            </p:cNvPicPr>
            <p:nvPr/>
          </p:nvPicPr>
          <p:blipFill>
            <a:blip r:embed="rId14" cstate="print"/>
            <a:stretch>
              <a:fillRect/>
            </a:stretch>
          </p:blipFill>
          <p:spPr>
            <a:xfrm>
              <a:off x="5681315" y="586406"/>
              <a:ext cx="1905000" cy="1428750"/>
            </a:xfrm>
            <a:prstGeom prst="rect">
              <a:avLst/>
            </a:prstGeom>
          </p:spPr>
        </p:pic>
      </p:grpSp>
      <p:grpSp>
        <p:nvGrpSpPr>
          <p:cNvPr id="6" name="Group 46"/>
          <p:cNvGrpSpPr/>
          <p:nvPr/>
        </p:nvGrpSpPr>
        <p:grpSpPr>
          <a:xfrm>
            <a:off x="3581400" y="3810000"/>
            <a:ext cx="1524000" cy="349186"/>
            <a:chOff x="955693" y="4495800"/>
            <a:chExt cx="4382722" cy="1004189"/>
          </a:xfrm>
        </p:grpSpPr>
        <p:grpSp>
          <p:nvGrpSpPr>
            <p:cNvPr id="7" name="Group 23"/>
            <p:cNvGrpSpPr/>
            <p:nvPr/>
          </p:nvGrpSpPr>
          <p:grpSpPr>
            <a:xfrm>
              <a:off x="955693" y="4495800"/>
              <a:ext cx="4382722" cy="1004189"/>
              <a:chOff x="1219200" y="3865523"/>
              <a:chExt cx="4382722" cy="1004189"/>
            </a:xfrm>
          </p:grpSpPr>
          <p:pic>
            <p:nvPicPr>
              <p:cNvPr id="63" name="Picture 62" descr="square_frame_large.png"/>
              <p:cNvPicPr>
                <a:picLocks/>
              </p:cNvPicPr>
              <p:nvPr/>
            </p:nvPicPr>
            <p:blipFill>
              <a:blip r:embed="rId15" cstate="print"/>
              <a:srcRect r="14144"/>
              <a:stretch>
                <a:fillRect/>
              </a:stretch>
            </p:blipFill>
            <p:spPr>
              <a:xfrm>
                <a:off x="1219200" y="3865523"/>
                <a:ext cx="2286000" cy="1004189"/>
              </a:xfrm>
              <a:prstGeom prst="rect">
                <a:avLst/>
              </a:prstGeom>
            </p:spPr>
          </p:pic>
          <p:pic>
            <p:nvPicPr>
              <p:cNvPr id="64" name="Picture 63" descr="square_frame_large.png"/>
              <p:cNvPicPr>
                <a:picLocks/>
              </p:cNvPicPr>
              <p:nvPr/>
            </p:nvPicPr>
            <p:blipFill>
              <a:blip r:embed="rId15" cstate="print"/>
              <a:srcRect l="20798"/>
              <a:stretch>
                <a:fillRect/>
              </a:stretch>
            </p:blipFill>
            <p:spPr>
              <a:xfrm>
                <a:off x="3493105" y="3865523"/>
                <a:ext cx="2108817" cy="1004189"/>
              </a:xfrm>
              <a:prstGeom prst="rect">
                <a:avLst/>
              </a:prstGeom>
            </p:spPr>
          </p:pic>
        </p:grpSp>
        <p:pic>
          <p:nvPicPr>
            <p:cNvPr id="62" name="Picture 61" descr="T-SHIRT_AD2.jpg"/>
            <p:cNvPicPr>
              <a:picLocks/>
            </p:cNvPicPr>
            <p:nvPr/>
          </p:nvPicPr>
          <p:blipFill>
            <a:blip r:embed="rId16" cstate="print"/>
            <a:stretch>
              <a:fillRect/>
            </a:stretch>
          </p:blipFill>
          <p:spPr>
            <a:xfrm>
              <a:off x="1243390" y="4621590"/>
              <a:ext cx="3810000" cy="767080"/>
            </a:xfrm>
            <a:prstGeom prst="rect">
              <a:avLst/>
            </a:prstGeom>
          </p:spPr>
        </p:pic>
      </p:grpSp>
      <p:grpSp>
        <p:nvGrpSpPr>
          <p:cNvPr id="8" name="Group 64"/>
          <p:cNvGrpSpPr/>
          <p:nvPr/>
        </p:nvGrpSpPr>
        <p:grpSpPr>
          <a:xfrm>
            <a:off x="4294501" y="5139730"/>
            <a:ext cx="1012198" cy="748573"/>
            <a:chOff x="5419031" y="383494"/>
            <a:chExt cx="2429569" cy="1796793"/>
          </a:xfrm>
        </p:grpSpPr>
        <p:pic>
          <p:nvPicPr>
            <p:cNvPr id="66" name="Picture 65" descr="square_frame_large.png"/>
            <p:cNvPicPr>
              <a:picLocks/>
            </p:cNvPicPr>
            <p:nvPr/>
          </p:nvPicPr>
          <p:blipFill>
            <a:blip r:embed="rId13" cstate="print"/>
            <a:stretch>
              <a:fillRect/>
            </a:stretch>
          </p:blipFill>
          <p:spPr>
            <a:xfrm>
              <a:off x="5419031" y="383494"/>
              <a:ext cx="2429569" cy="1796793"/>
            </a:xfrm>
            <a:prstGeom prst="rect">
              <a:avLst/>
            </a:prstGeom>
          </p:spPr>
        </p:pic>
        <p:pic>
          <p:nvPicPr>
            <p:cNvPr id="67" name="Picture 66" descr="6a00d8341c630a53ef00e554e1223a8833-800wi.jpg"/>
            <p:cNvPicPr>
              <a:picLocks noChangeAspect="1"/>
            </p:cNvPicPr>
            <p:nvPr/>
          </p:nvPicPr>
          <p:blipFill>
            <a:blip r:embed="rId14" cstate="print"/>
            <a:stretch>
              <a:fillRect/>
            </a:stretch>
          </p:blipFill>
          <p:spPr>
            <a:xfrm>
              <a:off x="5681315" y="586406"/>
              <a:ext cx="1905000" cy="1428750"/>
            </a:xfrm>
            <a:prstGeom prst="rect">
              <a:avLst/>
            </a:prstGeom>
          </p:spPr>
        </p:pic>
      </p:grpSp>
      <p:grpSp>
        <p:nvGrpSpPr>
          <p:cNvPr id="18" name="Group 67"/>
          <p:cNvGrpSpPr/>
          <p:nvPr/>
        </p:nvGrpSpPr>
        <p:grpSpPr>
          <a:xfrm>
            <a:off x="3661531" y="5660871"/>
            <a:ext cx="1524000" cy="349186"/>
            <a:chOff x="955693" y="4495800"/>
            <a:chExt cx="4382722" cy="1004189"/>
          </a:xfrm>
        </p:grpSpPr>
        <p:grpSp>
          <p:nvGrpSpPr>
            <p:cNvPr id="19" name="Group 23"/>
            <p:cNvGrpSpPr/>
            <p:nvPr/>
          </p:nvGrpSpPr>
          <p:grpSpPr>
            <a:xfrm>
              <a:off x="955693" y="4495800"/>
              <a:ext cx="4382722" cy="1004189"/>
              <a:chOff x="1219200" y="3865523"/>
              <a:chExt cx="4382722" cy="1004189"/>
            </a:xfrm>
          </p:grpSpPr>
          <p:pic>
            <p:nvPicPr>
              <p:cNvPr id="71" name="Picture 70" descr="square_frame_large.png"/>
              <p:cNvPicPr>
                <a:picLocks/>
              </p:cNvPicPr>
              <p:nvPr/>
            </p:nvPicPr>
            <p:blipFill>
              <a:blip r:embed="rId15" cstate="print"/>
              <a:srcRect r="14144"/>
              <a:stretch>
                <a:fillRect/>
              </a:stretch>
            </p:blipFill>
            <p:spPr>
              <a:xfrm>
                <a:off x="1219200" y="3865523"/>
                <a:ext cx="2286000" cy="1004189"/>
              </a:xfrm>
              <a:prstGeom prst="rect">
                <a:avLst/>
              </a:prstGeom>
            </p:spPr>
          </p:pic>
          <p:pic>
            <p:nvPicPr>
              <p:cNvPr id="72" name="Picture 71" descr="square_frame_large.png"/>
              <p:cNvPicPr>
                <a:picLocks/>
              </p:cNvPicPr>
              <p:nvPr/>
            </p:nvPicPr>
            <p:blipFill>
              <a:blip r:embed="rId15" cstate="print"/>
              <a:srcRect l="20798"/>
              <a:stretch>
                <a:fillRect/>
              </a:stretch>
            </p:blipFill>
            <p:spPr>
              <a:xfrm>
                <a:off x="3493105" y="3865523"/>
                <a:ext cx="2108817" cy="1004189"/>
              </a:xfrm>
              <a:prstGeom prst="rect">
                <a:avLst/>
              </a:prstGeom>
            </p:spPr>
          </p:pic>
        </p:grpSp>
        <p:pic>
          <p:nvPicPr>
            <p:cNvPr id="70" name="Picture 69" descr="T-SHIRT_AD2.jpg"/>
            <p:cNvPicPr>
              <a:picLocks/>
            </p:cNvPicPr>
            <p:nvPr/>
          </p:nvPicPr>
          <p:blipFill>
            <a:blip r:embed="rId16" cstate="print"/>
            <a:stretch>
              <a:fillRect/>
            </a:stretch>
          </p:blipFill>
          <p:spPr>
            <a:xfrm>
              <a:off x="1243390" y="4621590"/>
              <a:ext cx="3810000" cy="767080"/>
            </a:xfrm>
            <a:prstGeom prst="rect">
              <a:avLst/>
            </a:prstGeom>
          </p:spPr>
        </p:pic>
      </p:grpSp>
      <p:pic>
        <p:nvPicPr>
          <p:cNvPr id="73" name="Picture 72" descr="unexposed_icon.png"/>
          <p:cNvPicPr>
            <a:picLocks noChangeAspect="1"/>
          </p:cNvPicPr>
          <p:nvPr/>
        </p:nvPicPr>
        <p:blipFill>
          <a:blip r:embed="rId17" cstate="print"/>
          <a:srcRect l="7056"/>
          <a:stretch>
            <a:fillRect/>
          </a:stretch>
        </p:blipFill>
        <p:spPr>
          <a:xfrm>
            <a:off x="3911905" y="5029200"/>
            <a:ext cx="1273626" cy="1230336"/>
          </a:xfrm>
          <a:prstGeom prst="rect">
            <a:avLst/>
          </a:prstGeom>
        </p:spPr>
      </p:pic>
      <p:grpSp>
        <p:nvGrpSpPr>
          <p:cNvPr id="55" name="Group 54"/>
          <p:cNvGrpSpPr/>
          <p:nvPr/>
        </p:nvGrpSpPr>
        <p:grpSpPr>
          <a:xfrm>
            <a:off x="533400" y="152400"/>
            <a:ext cx="7696200" cy="915988"/>
            <a:chOff x="1143000" y="569685"/>
            <a:chExt cx="3048000" cy="915988"/>
          </a:xfrm>
        </p:grpSpPr>
        <p:cxnSp>
          <p:nvCxnSpPr>
            <p:cNvPr id="60" name="Straight Connector 59"/>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65" name="Picture 64" descr="m6d_media6degrees_small.jpg"/>
          <p:cNvPicPr>
            <a:picLocks noChangeAspect="1"/>
          </p:cNvPicPr>
          <p:nvPr/>
        </p:nvPicPr>
        <p:blipFill>
          <a:blip r:embed="rId18"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04800" y="0"/>
            <a:ext cx="8686800" cy="1447800"/>
          </a:xfrm>
        </p:spPr>
        <p:txBody>
          <a:bodyPr>
            <a:noAutofit/>
          </a:bodyPr>
          <a:lstStyle/>
          <a:p>
            <a:pPr>
              <a:lnSpc>
                <a:spcPct val="150000"/>
              </a:lnSpc>
              <a:spcAft>
                <a:spcPts val="2400"/>
              </a:spcAft>
              <a:defRPr/>
            </a:pPr>
            <a:r>
              <a:rPr lang="en-US" sz="4000" b="1" dirty="0" smtClean="0">
                <a:solidFill>
                  <a:schemeClr val="tx1">
                    <a:lumMod val="75000"/>
                    <a:lumOff val="25000"/>
                  </a:schemeClr>
                </a:solidFill>
                <a:latin typeface="Century Gothic"/>
                <a:cs typeface="Century Gothic"/>
              </a:rPr>
              <a:t>practical concerns</a:t>
            </a:r>
            <a:r>
              <a:rPr lang="en-US" sz="4000" b="1" dirty="0" smtClean="0">
                <a:solidFill>
                  <a:srgbClr val="E11932"/>
                </a:solidFill>
                <a:latin typeface="Century Gothic"/>
                <a:cs typeface="Century Gothic"/>
              </a:rPr>
              <a:t>.</a:t>
            </a:r>
            <a:r>
              <a:rPr lang="en-US" sz="4000" dirty="0" smtClean="0">
                <a:latin typeface="Century Gothic"/>
                <a:cs typeface="Century Gothic"/>
              </a:rPr>
              <a:t/>
            </a:r>
            <a:br>
              <a:rPr lang="en-US" sz="4000" dirty="0" smtClean="0">
                <a:latin typeface="Century Gothic"/>
                <a:cs typeface="Century Gothic"/>
              </a:rPr>
            </a:br>
            <a:r>
              <a:rPr lang="en-US" sz="2400" dirty="0" smtClean="0">
                <a:solidFill>
                  <a:schemeClr val="tx1">
                    <a:lumMod val="75000"/>
                    <a:lumOff val="25000"/>
                  </a:schemeClr>
                </a:solidFill>
                <a:latin typeface="Century Gothic"/>
                <a:cs typeface="Century Gothic"/>
              </a:rPr>
              <a:t>associated with doing A/B testing</a:t>
            </a:r>
            <a:endParaRPr lang="en-US" sz="2400" dirty="0">
              <a:solidFill>
                <a:schemeClr val="tx1">
                  <a:lumMod val="75000"/>
                  <a:lumOff val="25000"/>
                </a:schemeClr>
              </a:solidFill>
              <a:latin typeface="Century Gothic"/>
              <a:cs typeface="Century Gothic"/>
            </a:endParaRPr>
          </a:p>
        </p:txBody>
      </p:sp>
      <p:sp>
        <p:nvSpPr>
          <p:cNvPr id="10" name="Content Placeholder 2"/>
          <p:cNvSpPr>
            <a:spLocks noGrp="1"/>
          </p:cNvSpPr>
          <p:nvPr>
            <p:ph idx="1"/>
          </p:nvPr>
        </p:nvSpPr>
        <p:spPr>
          <a:xfrm>
            <a:off x="457200" y="2179637"/>
            <a:ext cx="8229600" cy="4525963"/>
          </a:xfrm>
        </p:spPr>
        <p:txBody>
          <a:bodyPr>
            <a:normAutofit/>
          </a:bodyPr>
          <a:lstStyle/>
          <a:p>
            <a:pPr marL="514350" indent="-514350">
              <a:buFont typeface="+mj-lt"/>
              <a:buAutoNum type="arabicPeriod"/>
            </a:pPr>
            <a:r>
              <a:rPr lang="en-US" sz="2400" dirty="0" smtClean="0">
                <a:solidFill>
                  <a:schemeClr val="tx1">
                    <a:lumMod val="75000"/>
                    <a:lumOff val="25000"/>
                  </a:schemeClr>
                </a:solidFill>
                <a:latin typeface="Century Gothic"/>
                <a:cs typeface="Century Gothic"/>
              </a:rPr>
              <a:t>Cost of displaying </a:t>
            </a:r>
            <a:r>
              <a:rPr lang="en-US" sz="2400" dirty="0" err="1" smtClean="0">
                <a:solidFill>
                  <a:schemeClr val="tx1">
                    <a:lumMod val="75000"/>
                    <a:lumOff val="25000"/>
                  </a:schemeClr>
                </a:solidFill>
                <a:latin typeface="Century Gothic"/>
                <a:cs typeface="Century Gothic"/>
              </a:rPr>
              <a:t>PSAs</a:t>
            </a:r>
            <a:r>
              <a:rPr lang="en-US" sz="2400" dirty="0" smtClean="0">
                <a:solidFill>
                  <a:schemeClr val="tx1">
                    <a:lumMod val="75000"/>
                    <a:lumOff val="25000"/>
                  </a:schemeClr>
                </a:solidFill>
                <a:latin typeface="Century Gothic"/>
                <a:cs typeface="Century Gothic"/>
              </a:rPr>
              <a:t> to the control (untreated group).</a:t>
            </a:r>
          </a:p>
          <a:p>
            <a:pPr marL="514350" indent="-514350">
              <a:buFont typeface="+mj-lt"/>
              <a:buAutoNum type="arabicPeriod"/>
            </a:pPr>
            <a:endParaRPr lang="en-US" sz="2400" dirty="0" smtClean="0">
              <a:solidFill>
                <a:schemeClr val="tx1">
                  <a:lumMod val="75000"/>
                  <a:lumOff val="25000"/>
                </a:schemeClr>
              </a:solidFill>
              <a:latin typeface="Century Gothic"/>
              <a:cs typeface="Century Gothic"/>
            </a:endParaRPr>
          </a:p>
          <a:p>
            <a:pPr marL="514350" indent="-514350">
              <a:buFont typeface="+mj-lt"/>
              <a:buAutoNum type="arabicPeriod"/>
            </a:pPr>
            <a:r>
              <a:rPr lang="en-US" sz="2400" dirty="0" smtClean="0">
                <a:solidFill>
                  <a:schemeClr val="tx1">
                    <a:lumMod val="75000"/>
                    <a:lumOff val="25000"/>
                  </a:schemeClr>
                </a:solidFill>
                <a:latin typeface="Century Gothic"/>
                <a:cs typeface="Century Gothic"/>
              </a:rPr>
              <a:t>Overhead cost of implementing A/B test and ensuring that it is done </a:t>
            </a:r>
            <a:r>
              <a:rPr lang="en-US" sz="2400" b="1" cap="all" dirty="0" smtClean="0">
                <a:solidFill>
                  <a:schemeClr val="tx1">
                    <a:lumMod val="75000"/>
                    <a:lumOff val="25000"/>
                  </a:schemeClr>
                </a:solidFill>
                <a:latin typeface="Century Gothic"/>
                <a:cs typeface="Century Gothic"/>
              </a:rPr>
              <a:t>correctly</a:t>
            </a:r>
            <a:r>
              <a:rPr lang="en-US" sz="2400" cap="all" dirty="0" smtClean="0">
                <a:solidFill>
                  <a:schemeClr val="tx1">
                    <a:lumMod val="75000"/>
                    <a:lumOff val="25000"/>
                  </a:schemeClr>
                </a:solidFill>
                <a:latin typeface="Century Gothic"/>
                <a:cs typeface="Century Gothic"/>
              </a:rPr>
              <a:t>.</a:t>
            </a:r>
            <a:endParaRPr lang="en-US" sz="2400" dirty="0" smtClean="0">
              <a:solidFill>
                <a:schemeClr val="tx1">
                  <a:lumMod val="75000"/>
                  <a:lumOff val="25000"/>
                </a:schemeClr>
              </a:solidFill>
              <a:latin typeface="Century Gothic"/>
              <a:cs typeface="Century Gothic"/>
            </a:endParaRPr>
          </a:p>
          <a:p>
            <a:pPr marL="514350" indent="-514350">
              <a:buFont typeface="+mj-lt"/>
              <a:buAutoNum type="arabicPeriod"/>
            </a:pPr>
            <a:endParaRPr lang="en-US" sz="2400" dirty="0" smtClean="0">
              <a:solidFill>
                <a:schemeClr val="tx1">
                  <a:lumMod val="75000"/>
                  <a:lumOff val="25000"/>
                </a:schemeClr>
              </a:solidFill>
              <a:latin typeface="Century Gothic"/>
              <a:cs typeface="Century Gothic"/>
            </a:endParaRPr>
          </a:p>
          <a:p>
            <a:pPr marL="514350" indent="-514350">
              <a:buFont typeface="+mj-lt"/>
              <a:buAutoNum type="arabicPeriod"/>
            </a:pPr>
            <a:r>
              <a:rPr lang="en-US" sz="2400" dirty="0" smtClean="0">
                <a:solidFill>
                  <a:schemeClr val="tx1">
                    <a:lumMod val="75000"/>
                    <a:lumOff val="25000"/>
                  </a:schemeClr>
                </a:solidFill>
                <a:latin typeface="Century Gothic"/>
                <a:cs typeface="Century Gothic"/>
              </a:rPr>
              <a:t>Wait time necessary to evaluate the results.</a:t>
            </a:r>
          </a:p>
          <a:p>
            <a:pPr marL="514350" indent="-514350">
              <a:buFont typeface="+mj-lt"/>
              <a:buAutoNum type="arabicPeriod"/>
            </a:pPr>
            <a:endParaRPr lang="en-US" sz="2400" dirty="0" smtClean="0">
              <a:solidFill>
                <a:schemeClr val="tx1">
                  <a:lumMod val="75000"/>
                  <a:lumOff val="25000"/>
                </a:schemeClr>
              </a:solidFill>
              <a:latin typeface="Century Gothic"/>
              <a:cs typeface="Century Gothic"/>
            </a:endParaRPr>
          </a:p>
          <a:p>
            <a:pPr marL="514350" indent="-514350">
              <a:buFont typeface="+mj-lt"/>
              <a:buAutoNum type="arabicPeriod"/>
            </a:pPr>
            <a:r>
              <a:rPr lang="en-US" sz="2400" dirty="0" smtClean="0">
                <a:solidFill>
                  <a:schemeClr val="tx1">
                    <a:lumMod val="75000"/>
                    <a:lumOff val="25000"/>
                  </a:schemeClr>
                </a:solidFill>
                <a:latin typeface="Century Gothic"/>
                <a:cs typeface="Century Gothic"/>
              </a:rPr>
              <a:t>No way to analyze past or completed campaigns.</a:t>
            </a:r>
            <a:endParaRPr lang="en-US" sz="2400" dirty="0">
              <a:solidFill>
                <a:schemeClr val="tx1">
                  <a:lumMod val="75000"/>
                  <a:lumOff val="25000"/>
                </a:schemeClr>
              </a:solidFill>
              <a:latin typeface="Century Gothic"/>
              <a:cs typeface="Century Gothic"/>
            </a:endParaRPr>
          </a:p>
        </p:txBody>
      </p:sp>
      <p:grpSp>
        <p:nvGrpSpPr>
          <p:cNvPr id="7" name="Group 6"/>
          <p:cNvGrpSpPr/>
          <p:nvPr/>
        </p:nvGrpSpPr>
        <p:grpSpPr>
          <a:xfrm>
            <a:off x="533400" y="152400"/>
            <a:ext cx="7696200" cy="915988"/>
            <a:chOff x="1143000" y="569685"/>
            <a:chExt cx="3048000" cy="915988"/>
          </a:xfrm>
        </p:grpSpPr>
        <p:cxnSp>
          <p:nvCxnSpPr>
            <p:cNvPr id="8" name="Straight Connector 7"/>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2" name="Picture 11" descr="m6d_media6degrees_small.jpg"/>
          <p:cNvPicPr>
            <a:picLocks noChangeAspect="1"/>
          </p:cNvPicPr>
          <p:nvPr/>
        </p:nvPicPr>
        <p:blipFill>
          <a:blip r:embed="rId3"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3"/>
          <p:cNvGrpSpPr/>
          <p:nvPr/>
        </p:nvGrpSpPr>
        <p:grpSpPr>
          <a:xfrm>
            <a:off x="6855665" y="2666985"/>
            <a:ext cx="1012198" cy="748573"/>
            <a:chOff x="5419031" y="383494"/>
            <a:chExt cx="2429569" cy="1796793"/>
          </a:xfrm>
        </p:grpSpPr>
        <p:pic>
          <p:nvPicPr>
            <p:cNvPr id="65" name="Picture 64" descr="square_frame_large.png"/>
            <p:cNvPicPr>
              <a:picLocks/>
            </p:cNvPicPr>
            <p:nvPr/>
          </p:nvPicPr>
          <p:blipFill>
            <a:blip r:embed="rId3" cstate="print"/>
            <a:stretch>
              <a:fillRect/>
            </a:stretch>
          </p:blipFill>
          <p:spPr>
            <a:xfrm>
              <a:off x="5419031" y="383494"/>
              <a:ext cx="2429569" cy="1796793"/>
            </a:xfrm>
            <a:prstGeom prst="rect">
              <a:avLst/>
            </a:prstGeom>
          </p:spPr>
        </p:pic>
        <p:pic>
          <p:nvPicPr>
            <p:cNvPr id="66" name="Picture 65" descr="6a00d8341c630a53ef00e554e1223a8833-800wi.jpg"/>
            <p:cNvPicPr>
              <a:picLocks noChangeAspect="1"/>
            </p:cNvPicPr>
            <p:nvPr/>
          </p:nvPicPr>
          <p:blipFill>
            <a:blip r:embed="rId4" cstate="print"/>
            <a:stretch>
              <a:fillRect/>
            </a:stretch>
          </p:blipFill>
          <p:spPr>
            <a:xfrm>
              <a:off x="5681315" y="586406"/>
              <a:ext cx="1905000" cy="1428750"/>
            </a:xfrm>
            <a:prstGeom prst="rect">
              <a:avLst/>
            </a:prstGeom>
          </p:spPr>
        </p:pic>
      </p:grpSp>
      <p:grpSp>
        <p:nvGrpSpPr>
          <p:cNvPr id="5" name="Group 66"/>
          <p:cNvGrpSpPr/>
          <p:nvPr/>
        </p:nvGrpSpPr>
        <p:grpSpPr>
          <a:xfrm>
            <a:off x="6222695" y="3188126"/>
            <a:ext cx="1524000" cy="349186"/>
            <a:chOff x="955693" y="4495800"/>
            <a:chExt cx="4382722" cy="1004189"/>
          </a:xfrm>
        </p:grpSpPr>
        <p:grpSp>
          <p:nvGrpSpPr>
            <p:cNvPr id="6" name="Group 23"/>
            <p:cNvGrpSpPr/>
            <p:nvPr/>
          </p:nvGrpSpPr>
          <p:grpSpPr>
            <a:xfrm>
              <a:off x="955693" y="4495800"/>
              <a:ext cx="4382722" cy="1004189"/>
              <a:chOff x="1219200" y="3865523"/>
              <a:chExt cx="4382722" cy="1004189"/>
            </a:xfrm>
          </p:grpSpPr>
          <p:pic>
            <p:nvPicPr>
              <p:cNvPr id="70" name="Picture 69" descr="square_frame_large.png"/>
              <p:cNvPicPr>
                <a:picLocks/>
              </p:cNvPicPr>
              <p:nvPr/>
            </p:nvPicPr>
            <p:blipFill>
              <a:blip r:embed="rId5" cstate="print"/>
              <a:srcRect r="14144"/>
              <a:stretch>
                <a:fillRect/>
              </a:stretch>
            </p:blipFill>
            <p:spPr>
              <a:xfrm>
                <a:off x="1219200" y="3865523"/>
                <a:ext cx="2286000" cy="1004189"/>
              </a:xfrm>
              <a:prstGeom prst="rect">
                <a:avLst/>
              </a:prstGeom>
            </p:spPr>
          </p:pic>
          <p:pic>
            <p:nvPicPr>
              <p:cNvPr id="71" name="Picture 70" descr="square_frame_large.png"/>
              <p:cNvPicPr>
                <a:picLocks/>
              </p:cNvPicPr>
              <p:nvPr/>
            </p:nvPicPr>
            <p:blipFill>
              <a:blip r:embed="rId5" cstate="print"/>
              <a:srcRect l="20798"/>
              <a:stretch>
                <a:fillRect/>
              </a:stretch>
            </p:blipFill>
            <p:spPr>
              <a:xfrm>
                <a:off x="3493105" y="3865523"/>
                <a:ext cx="2108817" cy="1004189"/>
              </a:xfrm>
              <a:prstGeom prst="rect">
                <a:avLst/>
              </a:prstGeom>
            </p:spPr>
          </p:pic>
        </p:grpSp>
        <p:pic>
          <p:nvPicPr>
            <p:cNvPr id="69" name="Picture 68" descr="T-SHIRT_AD2.jpg"/>
            <p:cNvPicPr>
              <a:picLocks/>
            </p:cNvPicPr>
            <p:nvPr/>
          </p:nvPicPr>
          <p:blipFill>
            <a:blip r:embed="rId6" cstate="print"/>
            <a:stretch>
              <a:fillRect/>
            </a:stretch>
          </p:blipFill>
          <p:spPr>
            <a:xfrm>
              <a:off x="1243390" y="4621590"/>
              <a:ext cx="3810000" cy="767080"/>
            </a:xfrm>
            <a:prstGeom prst="rect">
              <a:avLst/>
            </a:prstGeom>
          </p:spPr>
        </p:pic>
      </p:grpSp>
      <p:grpSp>
        <p:nvGrpSpPr>
          <p:cNvPr id="7" name="Group 71"/>
          <p:cNvGrpSpPr/>
          <p:nvPr/>
        </p:nvGrpSpPr>
        <p:grpSpPr>
          <a:xfrm>
            <a:off x="6935796" y="4517856"/>
            <a:ext cx="1012198" cy="748573"/>
            <a:chOff x="5419031" y="383494"/>
            <a:chExt cx="2429569" cy="1796793"/>
          </a:xfrm>
        </p:grpSpPr>
        <p:pic>
          <p:nvPicPr>
            <p:cNvPr id="73" name="Picture 72" descr="square_frame_large.png"/>
            <p:cNvPicPr>
              <a:picLocks/>
            </p:cNvPicPr>
            <p:nvPr/>
          </p:nvPicPr>
          <p:blipFill>
            <a:blip r:embed="rId3" cstate="print"/>
            <a:stretch>
              <a:fillRect/>
            </a:stretch>
          </p:blipFill>
          <p:spPr>
            <a:xfrm>
              <a:off x="5419031" y="383494"/>
              <a:ext cx="2429569" cy="1796793"/>
            </a:xfrm>
            <a:prstGeom prst="rect">
              <a:avLst/>
            </a:prstGeom>
          </p:spPr>
        </p:pic>
        <p:pic>
          <p:nvPicPr>
            <p:cNvPr id="74" name="Picture 73" descr="6a00d8341c630a53ef00e554e1223a8833-800wi.jpg"/>
            <p:cNvPicPr>
              <a:picLocks noChangeAspect="1"/>
            </p:cNvPicPr>
            <p:nvPr/>
          </p:nvPicPr>
          <p:blipFill>
            <a:blip r:embed="rId4" cstate="print"/>
            <a:stretch>
              <a:fillRect/>
            </a:stretch>
          </p:blipFill>
          <p:spPr>
            <a:xfrm>
              <a:off x="5681315" y="586406"/>
              <a:ext cx="1905000" cy="1428750"/>
            </a:xfrm>
            <a:prstGeom prst="rect">
              <a:avLst/>
            </a:prstGeom>
          </p:spPr>
        </p:pic>
      </p:grpSp>
      <p:grpSp>
        <p:nvGrpSpPr>
          <p:cNvPr id="8" name="Group 74"/>
          <p:cNvGrpSpPr/>
          <p:nvPr/>
        </p:nvGrpSpPr>
        <p:grpSpPr>
          <a:xfrm>
            <a:off x="6302826" y="5038997"/>
            <a:ext cx="1524000" cy="349186"/>
            <a:chOff x="955693" y="4495800"/>
            <a:chExt cx="4382722" cy="1004189"/>
          </a:xfrm>
        </p:grpSpPr>
        <p:grpSp>
          <p:nvGrpSpPr>
            <p:cNvPr id="9" name="Group 23"/>
            <p:cNvGrpSpPr/>
            <p:nvPr/>
          </p:nvGrpSpPr>
          <p:grpSpPr>
            <a:xfrm>
              <a:off x="955693" y="4495800"/>
              <a:ext cx="4382722" cy="1004189"/>
              <a:chOff x="1219200" y="3865523"/>
              <a:chExt cx="4382722" cy="1004189"/>
            </a:xfrm>
          </p:grpSpPr>
          <p:pic>
            <p:nvPicPr>
              <p:cNvPr id="86" name="Picture 85" descr="square_frame_large.png"/>
              <p:cNvPicPr>
                <a:picLocks/>
              </p:cNvPicPr>
              <p:nvPr/>
            </p:nvPicPr>
            <p:blipFill>
              <a:blip r:embed="rId5" cstate="print"/>
              <a:srcRect r="14144"/>
              <a:stretch>
                <a:fillRect/>
              </a:stretch>
            </p:blipFill>
            <p:spPr>
              <a:xfrm>
                <a:off x="1219200" y="3865523"/>
                <a:ext cx="2286000" cy="1004189"/>
              </a:xfrm>
              <a:prstGeom prst="rect">
                <a:avLst/>
              </a:prstGeom>
            </p:spPr>
          </p:pic>
          <p:pic>
            <p:nvPicPr>
              <p:cNvPr id="87" name="Picture 86" descr="square_frame_large.png"/>
              <p:cNvPicPr>
                <a:picLocks/>
              </p:cNvPicPr>
              <p:nvPr/>
            </p:nvPicPr>
            <p:blipFill>
              <a:blip r:embed="rId5" cstate="print"/>
              <a:srcRect l="20798"/>
              <a:stretch>
                <a:fillRect/>
              </a:stretch>
            </p:blipFill>
            <p:spPr>
              <a:xfrm>
                <a:off x="3493105" y="3865523"/>
                <a:ext cx="2108817" cy="1004189"/>
              </a:xfrm>
              <a:prstGeom prst="rect">
                <a:avLst/>
              </a:prstGeom>
            </p:spPr>
          </p:pic>
        </p:grpSp>
        <p:pic>
          <p:nvPicPr>
            <p:cNvPr id="85" name="Picture 84" descr="T-SHIRT_AD2.jpg"/>
            <p:cNvPicPr>
              <a:picLocks/>
            </p:cNvPicPr>
            <p:nvPr/>
          </p:nvPicPr>
          <p:blipFill>
            <a:blip r:embed="rId6" cstate="print"/>
            <a:stretch>
              <a:fillRect/>
            </a:stretch>
          </p:blipFill>
          <p:spPr>
            <a:xfrm>
              <a:off x="1243390" y="4621590"/>
              <a:ext cx="3810000" cy="767080"/>
            </a:xfrm>
            <a:prstGeom prst="rect">
              <a:avLst/>
            </a:prstGeom>
          </p:spPr>
        </p:pic>
      </p:grpSp>
      <p:pic>
        <p:nvPicPr>
          <p:cNvPr id="88" name="Picture 87" descr="unexposed_icon.png"/>
          <p:cNvPicPr>
            <a:picLocks noChangeAspect="1"/>
          </p:cNvPicPr>
          <p:nvPr/>
        </p:nvPicPr>
        <p:blipFill>
          <a:blip r:embed="rId7" cstate="print"/>
          <a:srcRect l="7056"/>
          <a:stretch>
            <a:fillRect/>
          </a:stretch>
        </p:blipFill>
        <p:spPr>
          <a:xfrm>
            <a:off x="6553200" y="4407326"/>
            <a:ext cx="1273626" cy="1230336"/>
          </a:xfrm>
          <a:prstGeom prst="rect">
            <a:avLst/>
          </a:prstGeom>
        </p:spPr>
      </p:pic>
      <p:sp>
        <p:nvSpPr>
          <p:cNvPr id="2" name="Title 1"/>
          <p:cNvSpPr>
            <a:spLocks noGrp="1"/>
          </p:cNvSpPr>
          <p:nvPr>
            <p:ph type="title"/>
          </p:nvPr>
        </p:nvSpPr>
        <p:spPr>
          <a:xfrm>
            <a:off x="152400" y="33668"/>
            <a:ext cx="8839200" cy="1143000"/>
          </a:xfrm>
        </p:spPr>
        <p:txBody>
          <a:bodyPr>
            <a:normAutofit fontScale="90000"/>
          </a:bodyPr>
          <a:lstStyle/>
          <a:p>
            <a:pPr>
              <a:defRPr/>
            </a:pPr>
            <a:r>
              <a:rPr lang="en-US" sz="4000" b="1" dirty="0" smtClean="0">
                <a:latin typeface="Century Gothic"/>
                <a:cs typeface="Century Gothic"/>
              </a:rPr>
              <a:t>n</a:t>
            </a:r>
            <a:r>
              <a:rPr lang="en-US" sz="4000" b="1" dirty="0" smtClean="0">
                <a:solidFill>
                  <a:srgbClr val="404040"/>
                </a:solidFill>
                <a:latin typeface="Century Gothic"/>
                <a:cs typeface="Century Gothic"/>
              </a:rPr>
              <a:t>on invasive </a:t>
            </a:r>
            <a:r>
              <a:rPr lang="en-US" sz="4000" b="1" u="sng" dirty="0" smtClean="0">
                <a:solidFill>
                  <a:srgbClr val="404040"/>
                </a:solidFill>
                <a:latin typeface="Century Gothic"/>
                <a:cs typeface="Century Gothic"/>
              </a:rPr>
              <a:t>causal</a:t>
            </a:r>
            <a:r>
              <a:rPr lang="en-US" sz="4000" b="1" dirty="0" smtClean="0">
                <a:solidFill>
                  <a:srgbClr val="404040"/>
                </a:solidFill>
                <a:latin typeface="Century Gothic"/>
                <a:cs typeface="Century Gothic"/>
              </a:rPr>
              <a:t> estimation (NICE)</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4" name="Rectangle 3"/>
          <p:cNvSpPr/>
          <p:nvPr/>
        </p:nvSpPr>
        <p:spPr>
          <a:xfrm>
            <a:off x="457200" y="1371600"/>
            <a:ext cx="7296878" cy="830997"/>
          </a:xfrm>
          <a:prstGeom prst="rect">
            <a:avLst/>
          </a:prstGeom>
        </p:spPr>
        <p:txBody>
          <a:bodyPr wrap="square">
            <a:spAutoFit/>
          </a:bodyPr>
          <a:lstStyle/>
          <a:p>
            <a:pPr defTabSz="457200"/>
            <a:r>
              <a:rPr lang="en-US" sz="2400" dirty="0" smtClean="0">
                <a:solidFill>
                  <a:srgbClr val="404040"/>
                </a:solidFill>
                <a:latin typeface="Century Gothic"/>
                <a:cs typeface="Century Gothic"/>
              </a:rPr>
              <a:t>Estimate The Effects In The Natural Environment (Observed Data)</a:t>
            </a:r>
          </a:p>
        </p:txBody>
      </p:sp>
      <p:sp>
        <p:nvSpPr>
          <p:cNvPr id="76" name="Equal 75"/>
          <p:cNvSpPr/>
          <p:nvPr/>
        </p:nvSpPr>
        <p:spPr>
          <a:xfrm>
            <a:off x="3813195" y="3817706"/>
            <a:ext cx="813875" cy="1050157"/>
          </a:xfrm>
          <a:prstGeom prst="mathEqual">
            <a:avLst/>
          </a:prstGeom>
          <a:solidFill>
            <a:srgbClr val="404040"/>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Calibri (Body)"/>
              <a:cs typeface="Calibri (Body)"/>
            </a:endParaRPr>
          </a:p>
        </p:txBody>
      </p:sp>
      <p:grpSp>
        <p:nvGrpSpPr>
          <p:cNvPr id="10" name="Group 164"/>
          <p:cNvGrpSpPr/>
          <p:nvPr/>
        </p:nvGrpSpPr>
        <p:grpSpPr>
          <a:xfrm>
            <a:off x="5194081" y="4814217"/>
            <a:ext cx="1663557" cy="1478889"/>
            <a:chOff x="5159801" y="5184809"/>
            <a:chExt cx="1277425" cy="1135621"/>
          </a:xfrm>
        </p:grpSpPr>
        <p:pic>
          <p:nvPicPr>
            <p:cNvPr id="110" name="Picture 109"/>
            <p:cNvPicPr>
              <a:picLocks noChangeAspect="1"/>
            </p:cNvPicPr>
            <p:nvPr/>
          </p:nvPicPr>
          <p:blipFill>
            <a:blip r:embed="rId8" cstate="print"/>
            <a:stretch>
              <a:fillRect/>
            </a:stretch>
          </p:blipFill>
          <p:spPr>
            <a:xfrm>
              <a:off x="5546846" y="5184809"/>
              <a:ext cx="279417" cy="644024"/>
            </a:xfrm>
            <a:prstGeom prst="rect">
              <a:avLst/>
            </a:prstGeom>
          </p:spPr>
        </p:pic>
        <p:pic>
          <p:nvPicPr>
            <p:cNvPr id="111" name="Picture 110"/>
            <p:cNvPicPr>
              <a:picLocks noChangeAspect="1"/>
            </p:cNvPicPr>
            <p:nvPr/>
          </p:nvPicPr>
          <p:blipFill>
            <a:blip r:embed="rId9" cstate="print"/>
            <a:stretch>
              <a:fillRect/>
            </a:stretch>
          </p:blipFill>
          <p:spPr>
            <a:xfrm>
              <a:off x="5756918" y="5655959"/>
              <a:ext cx="279417" cy="650838"/>
            </a:xfrm>
            <a:prstGeom prst="rect">
              <a:avLst/>
            </a:prstGeom>
          </p:spPr>
        </p:pic>
        <p:pic>
          <p:nvPicPr>
            <p:cNvPr id="112" name="Picture 111"/>
            <p:cNvPicPr>
              <a:picLocks noChangeAspect="1"/>
            </p:cNvPicPr>
            <p:nvPr/>
          </p:nvPicPr>
          <p:blipFill>
            <a:blip r:embed="rId10" cstate="print"/>
            <a:stretch>
              <a:fillRect/>
            </a:stretch>
          </p:blipFill>
          <p:spPr>
            <a:xfrm>
              <a:off x="5545359" y="5669590"/>
              <a:ext cx="282390" cy="650838"/>
            </a:xfrm>
            <a:prstGeom prst="rect">
              <a:avLst/>
            </a:prstGeom>
          </p:spPr>
        </p:pic>
        <p:pic>
          <p:nvPicPr>
            <p:cNvPr id="113" name="Picture 112"/>
            <p:cNvPicPr>
              <a:picLocks noChangeAspect="1"/>
            </p:cNvPicPr>
            <p:nvPr/>
          </p:nvPicPr>
          <p:blipFill>
            <a:blip r:embed="rId11" cstate="print"/>
            <a:stretch>
              <a:fillRect/>
            </a:stretch>
          </p:blipFill>
          <p:spPr>
            <a:xfrm>
              <a:off x="5181955" y="5330541"/>
              <a:ext cx="279417" cy="650838"/>
            </a:xfrm>
            <a:prstGeom prst="rect">
              <a:avLst/>
            </a:prstGeom>
          </p:spPr>
        </p:pic>
        <p:pic>
          <p:nvPicPr>
            <p:cNvPr id="114" name="Picture 113"/>
            <p:cNvPicPr>
              <a:picLocks noChangeAspect="1"/>
            </p:cNvPicPr>
            <p:nvPr/>
          </p:nvPicPr>
          <p:blipFill>
            <a:blip r:embed="rId12" cstate="print"/>
            <a:stretch>
              <a:fillRect/>
            </a:stretch>
          </p:blipFill>
          <p:spPr>
            <a:xfrm>
              <a:off x="5927314" y="5647723"/>
              <a:ext cx="347568" cy="650838"/>
            </a:xfrm>
            <a:prstGeom prst="rect">
              <a:avLst/>
            </a:prstGeom>
          </p:spPr>
        </p:pic>
        <p:pic>
          <p:nvPicPr>
            <p:cNvPr id="115" name="Picture 114"/>
            <p:cNvPicPr>
              <a:picLocks noChangeAspect="1"/>
            </p:cNvPicPr>
            <p:nvPr/>
          </p:nvPicPr>
          <p:blipFill>
            <a:blip r:embed="rId13" cstate="print"/>
            <a:stretch>
              <a:fillRect/>
            </a:stretch>
          </p:blipFill>
          <p:spPr>
            <a:xfrm>
              <a:off x="5787734" y="5205062"/>
              <a:ext cx="347568" cy="650838"/>
            </a:xfrm>
            <a:prstGeom prst="rect">
              <a:avLst/>
            </a:prstGeom>
          </p:spPr>
        </p:pic>
        <p:pic>
          <p:nvPicPr>
            <p:cNvPr id="116" name="Picture 115"/>
            <p:cNvPicPr>
              <a:picLocks noChangeAspect="1"/>
            </p:cNvPicPr>
            <p:nvPr/>
          </p:nvPicPr>
          <p:blipFill>
            <a:blip r:embed="rId14" cstate="print"/>
            <a:stretch>
              <a:fillRect/>
            </a:stretch>
          </p:blipFill>
          <p:spPr>
            <a:xfrm>
              <a:off x="5545360" y="5513636"/>
              <a:ext cx="351266" cy="644024"/>
            </a:xfrm>
            <a:prstGeom prst="rect">
              <a:avLst/>
            </a:prstGeom>
          </p:spPr>
        </p:pic>
        <p:pic>
          <p:nvPicPr>
            <p:cNvPr id="117" name="Picture 116"/>
            <p:cNvPicPr>
              <a:picLocks noChangeAspect="1"/>
            </p:cNvPicPr>
            <p:nvPr/>
          </p:nvPicPr>
          <p:blipFill>
            <a:blip r:embed="rId13" cstate="print"/>
            <a:stretch>
              <a:fillRect/>
            </a:stretch>
          </p:blipFill>
          <p:spPr>
            <a:xfrm>
              <a:off x="5422333" y="5662775"/>
              <a:ext cx="347568" cy="650838"/>
            </a:xfrm>
            <a:prstGeom prst="rect">
              <a:avLst/>
            </a:prstGeom>
          </p:spPr>
        </p:pic>
        <p:pic>
          <p:nvPicPr>
            <p:cNvPr id="119" name="Picture 118"/>
            <p:cNvPicPr>
              <a:picLocks noChangeAspect="1"/>
            </p:cNvPicPr>
            <p:nvPr/>
          </p:nvPicPr>
          <p:blipFill>
            <a:blip r:embed="rId10" cstate="print"/>
            <a:stretch>
              <a:fillRect/>
            </a:stretch>
          </p:blipFill>
          <p:spPr>
            <a:xfrm>
              <a:off x="5994233" y="5184809"/>
              <a:ext cx="282390" cy="650838"/>
            </a:xfrm>
            <a:prstGeom prst="rect">
              <a:avLst/>
            </a:prstGeom>
          </p:spPr>
        </p:pic>
        <p:pic>
          <p:nvPicPr>
            <p:cNvPr id="120" name="Picture 119"/>
            <p:cNvPicPr>
              <a:picLocks noChangeAspect="1"/>
            </p:cNvPicPr>
            <p:nvPr/>
          </p:nvPicPr>
          <p:blipFill>
            <a:blip r:embed="rId15" cstate="print"/>
            <a:stretch>
              <a:fillRect/>
            </a:stretch>
          </p:blipFill>
          <p:spPr>
            <a:xfrm>
              <a:off x="5159801" y="5676406"/>
              <a:ext cx="350976" cy="644024"/>
            </a:xfrm>
            <a:prstGeom prst="rect">
              <a:avLst/>
            </a:prstGeom>
          </p:spPr>
        </p:pic>
        <p:pic>
          <p:nvPicPr>
            <p:cNvPr id="121" name="Picture 120"/>
            <p:cNvPicPr>
              <a:picLocks noChangeAspect="1"/>
            </p:cNvPicPr>
            <p:nvPr/>
          </p:nvPicPr>
          <p:blipFill>
            <a:blip r:embed="rId13" cstate="print"/>
            <a:stretch>
              <a:fillRect/>
            </a:stretch>
          </p:blipFill>
          <p:spPr>
            <a:xfrm>
              <a:off x="6089658" y="5362426"/>
              <a:ext cx="347568" cy="650838"/>
            </a:xfrm>
            <a:prstGeom prst="rect">
              <a:avLst/>
            </a:prstGeom>
          </p:spPr>
        </p:pic>
      </p:grpSp>
      <p:grpSp>
        <p:nvGrpSpPr>
          <p:cNvPr id="11" name="Group 162"/>
          <p:cNvGrpSpPr/>
          <p:nvPr/>
        </p:nvGrpSpPr>
        <p:grpSpPr>
          <a:xfrm>
            <a:off x="856207" y="2904637"/>
            <a:ext cx="2040662" cy="2925953"/>
            <a:chOff x="1828800" y="3718465"/>
            <a:chExt cx="1567000" cy="2246804"/>
          </a:xfrm>
        </p:grpSpPr>
        <p:pic>
          <p:nvPicPr>
            <p:cNvPr id="136" name="Picture 135"/>
            <p:cNvPicPr>
              <a:picLocks noChangeAspect="1"/>
            </p:cNvPicPr>
            <p:nvPr/>
          </p:nvPicPr>
          <p:blipFill>
            <a:blip r:embed="rId16" cstate="print"/>
            <a:stretch>
              <a:fillRect/>
            </a:stretch>
          </p:blipFill>
          <p:spPr>
            <a:xfrm>
              <a:off x="2595762" y="3718465"/>
              <a:ext cx="342624" cy="590982"/>
            </a:xfrm>
            <a:prstGeom prst="rect">
              <a:avLst/>
            </a:prstGeom>
          </p:spPr>
        </p:pic>
        <p:pic>
          <p:nvPicPr>
            <p:cNvPr id="137" name="Picture 136"/>
            <p:cNvPicPr>
              <a:picLocks noChangeAspect="1"/>
            </p:cNvPicPr>
            <p:nvPr/>
          </p:nvPicPr>
          <p:blipFill>
            <a:blip r:embed="rId17" cstate="print"/>
            <a:stretch>
              <a:fillRect/>
            </a:stretch>
          </p:blipFill>
          <p:spPr>
            <a:xfrm>
              <a:off x="2788614" y="4092652"/>
              <a:ext cx="275443" cy="597235"/>
            </a:xfrm>
            <a:prstGeom prst="rect">
              <a:avLst/>
            </a:prstGeom>
          </p:spPr>
        </p:pic>
        <p:pic>
          <p:nvPicPr>
            <p:cNvPr id="138" name="Picture 137"/>
            <p:cNvPicPr>
              <a:picLocks noChangeAspect="1"/>
            </p:cNvPicPr>
            <p:nvPr/>
          </p:nvPicPr>
          <p:blipFill>
            <a:blip r:embed="rId18" cstate="print"/>
            <a:stretch>
              <a:fillRect/>
            </a:stretch>
          </p:blipFill>
          <p:spPr>
            <a:xfrm>
              <a:off x="2418558" y="4227639"/>
              <a:ext cx="256405" cy="600363"/>
            </a:xfrm>
            <a:prstGeom prst="rect">
              <a:avLst/>
            </a:prstGeom>
          </p:spPr>
        </p:pic>
        <p:pic>
          <p:nvPicPr>
            <p:cNvPr id="139" name="Picture 138"/>
            <p:cNvPicPr>
              <a:picLocks noChangeAspect="1"/>
            </p:cNvPicPr>
            <p:nvPr/>
          </p:nvPicPr>
          <p:blipFill>
            <a:blip r:embed="rId19" cstate="print"/>
            <a:stretch>
              <a:fillRect/>
            </a:stretch>
          </p:blipFill>
          <p:spPr>
            <a:xfrm>
              <a:off x="2170547" y="3932148"/>
              <a:ext cx="275443" cy="600363"/>
            </a:xfrm>
            <a:prstGeom prst="rect">
              <a:avLst/>
            </a:prstGeom>
          </p:spPr>
        </p:pic>
        <p:pic>
          <p:nvPicPr>
            <p:cNvPr id="140" name="Picture 139"/>
            <p:cNvPicPr>
              <a:picLocks noChangeAspect="1"/>
            </p:cNvPicPr>
            <p:nvPr/>
          </p:nvPicPr>
          <p:blipFill>
            <a:blip r:embed="rId16" cstate="print"/>
            <a:stretch>
              <a:fillRect/>
            </a:stretch>
          </p:blipFill>
          <p:spPr>
            <a:xfrm>
              <a:off x="2617303" y="4237019"/>
              <a:ext cx="342624" cy="590982"/>
            </a:xfrm>
            <a:prstGeom prst="rect">
              <a:avLst/>
            </a:prstGeom>
          </p:spPr>
        </p:pic>
        <p:pic>
          <p:nvPicPr>
            <p:cNvPr id="141" name="Picture 140"/>
            <p:cNvPicPr>
              <a:picLocks noChangeAspect="1"/>
            </p:cNvPicPr>
            <p:nvPr/>
          </p:nvPicPr>
          <p:blipFill>
            <a:blip r:embed="rId18" cstate="print"/>
            <a:stretch>
              <a:fillRect/>
            </a:stretch>
          </p:blipFill>
          <p:spPr>
            <a:xfrm>
              <a:off x="1828800" y="3869588"/>
              <a:ext cx="256405" cy="600363"/>
            </a:xfrm>
            <a:prstGeom prst="rect">
              <a:avLst/>
            </a:prstGeom>
          </p:spPr>
        </p:pic>
        <p:pic>
          <p:nvPicPr>
            <p:cNvPr id="142" name="Picture 141"/>
            <p:cNvPicPr>
              <a:picLocks noChangeAspect="1"/>
            </p:cNvPicPr>
            <p:nvPr/>
          </p:nvPicPr>
          <p:blipFill>
            <a:blip r:embed="rId20" cstate="print"/>
            <a:stretch>
              <a:fillRect/>
            </a:stretch>
          </p:blipFill>
          <p:spPr>
            <a:xfrm>
              <a:off x="2959927" y="4441184"/>
              <a:ext cx="342624" cy="597235"/>
            </a:xfrm>
            <a:prstGeom prst="rect">
              <a:avLst/>
            </a:prstGeom>
          </p:spPr>
        </p:pic>
        <p:pic>
          <p:nvPicPr>
            <p:cNvPr id="143" name="Picture 142"/>
            <p:cNvPicPr>
              <a:picLocks noChangeAspect="1"/>
            </p:cNvPicPr>
            <p:nvPr/>
          </p:nvPicPr>
          <p:blipFill>
            <a:blip r:embed="rId18" cstate="print"/>
            <a:stretch>
              <a:fillRect/>
            </a:stretch>
          </p:blipFill>
          <p:spPr>
            <a:xfrm>
              <a:off x="1904623" y="4642038"/>
              <a:ext cx="256405" cy="600363"/>
            </a:xfrm>
            <a:prstGeom prst="rect">
              <a:avLst/>
            </a:prstGeom>
          </p:spPr>
        </p:pic>
        <p:pic>
          <p:nvPicPr>
            <p:cNvPr id="146" name="Picture 145"/>
            <p:cNvPicPr>
              <a:picLocks noChangeAspect="1"/>
            </p:cNvPicPr>
            <p:nvPr/>
          </p:nvPicPr>
          <p:blipFill>
            <a:blip r:embed="rId8" cstate="print"/>
            <a:stretch>
              <a:fillRect/>
            </a:stretch>
          </p:blipFill>
          <p:spPr>
            <a:xfrm>
              <a:off x="2732401" y="4394396"/>
              <a:ext cx="279417" cy="644023"/>
            </a:xfrm>
            <a:prstGeom prst="rect">
              <a:avLst/>
            </a:prstGeom>
          </p:spPr>
        </p:pic>
        <p:pic>
          <p:nvPicPr>
            <p:cNvPr id="147" name="Picture 146"/>
            <p:cNvPicPr>
              <a:picLocks noChangeAspect="1"/>
            </p:cNvPicPr>
            <p:nvPr/>
          </p:nvPicPr>
          <p:blipFill>
            <a:blip r:embed="rId9" cstate="print"/>
            <a:stretch>
              <a:fillRect/>
            </a:stretch>
          </p:blipFill>
          <p:spPr>
            <a:xfrm>
              <a:off x="2942472" y="4865546"/>
              <a:ext cx="279417" cy="650838"/>
            </a:xfrm>
            <a:prstGeom prst="rect">
              <a:avLst/>
            </a:prstGeom>
          </p:spPr>
        </p:pic>
        <p:pic>
          <p:nvPicPr>
            <p:cNvPr id="148" name="Picture 147"/>
            <p:cNvPicPr>
              <a:picLocks noChangeAspect="1"/>
            </p:cNvPicPr>
            <p:nvPr/>
          </p:nvPicPr>
          <p:blipFill>
            <a:blip r:embed="rId10" cstate="print"/>
            <a:stretch>
              <a:fillRect/>
            </a:stretch>
          </p:blipFill>
          <p:spPr>
            <a:xfrm>
              <a:off x="2543287" y="4858731"/>
              <a:ext cx="282390" cy="650838"/>
            </a:xfrm>
            <a:prstGeom prst="rect">
              <a:avLst/>
            </a:prstGeom>
          </p:spPr>
        </p:pic>
        <p:pic>
          <p:nvPicPr>
            <p:cNvPr id="149" name="Picture 148"/>
            <p:cNvPicPr>
              <a:picLocks noChangeAspect="1"/>
            </p:cNvPicPr>
            <p:nvPr/>
          </p:nvPicPr>
          <p:blipFill>
            <a:blip r:embed="rId11" cstate="print"/>
            <a:stretch>
              <a:fillRect/>
            </a:stretch>
          </p:blipFill>
          <p:spPr>
            <a:xfrm>
              <a:off x="3116383" y="3957227"/>
              <a:ext cx="279417" cy="650838"/>
            </a:xfrm>
            <a:prstGeom prst="rect">
              <a:avLst/>
            </a:prstGeom>
          </p:spPr>
        </p:pic>
        <p:pic>
          <p:nvPicPr>
            <p:cNvPr id="150" name="Picture 149"/>
            <p:cNvPicPr>
              <a:picLocks noChangeAspect="1"/>
            </p:cNvPicPr>
            <p:nvPr/>
          </p:nvPicPr>
          <p:blipFill>
            <a:blip r:embed="rId12" cstate="print"/>
            <a:stretch>
              <a:fillRect/>
            </a:stretch>
          </p:blipFill>
          <p:spPr>
            <a:xfrm>
              <a:off x="2771918" y="4872362"/>
              <a:ext cx="347568" cy="650838"/>
            </a:xfrm>
            <a:prstGeom prst="rect">
              <a:avLst/>
            </a:prstGeom>
          </p:spPr>
        </p:pic>
        <p:pic>
          <p:nvPicPr>
            <p:cNvPr id="151" name="Picture 150"/>
            <p:cNvPicPr>
              <a:picLocks noChangeAspect="1"/>
            </p:cNvPicPr>
            <p:nvPr/>
          </p:nvPicPr>
          <p:blipFill>
            <a:blip r:embed="rId14" cstate="print"/>
            <a:stretch>
              <a:fillRect/>
            </a:stretch>
          </p:blipFill>
          <p:spPr>
            <a:xfrm>
              <a:off x="1994914" y="4267576"/>
              <a:ext cx="351266" cy="644023"/>
            </a:xfrm>
            <a:prstGeom prst="rect">
              <a:avLst/>
            </a:prstGeom>
          </p:spPr>
        </p:pic>
        <p:pic>
          <p:nvPicPr>
            <p:cNvPr id="152" name="Picture 151"/>
            <p:cNvPicPr>
              <a:picLocks noChangeAspect="1"/>
            </p:cNvPicPr>
            <p:nvPr/>
          </p:nvPicPr>
          <p:blipFill>
            <a:blip r:embed="rId13" cstate="print"/>
            <a:stretch>
              <a:fillRect/>
            </a:stretch>
          </p:blipFill>
          <p:spPr>
            <a:xfrm>
              <a:off x="2384530" y="4982246"/>
              <a:ext cx="347568" cy="650838"/>
            </a:xfrm>
            <a:prstGeom prst="rect">
              <a:avLst/>
            </a:prstGeom>
          </p:spPr>
        </p:pic>
        <p:pic>
          <p:nvPicPr>
            <p:cNvPr id="154" name="Picture 153"/>
            <p:cNvPicPr>
              <a:picLocks noChangeAspect="1"/>
            </p:cNvPicPr>
            <p:nvPr/>
          </p:nvPicPr>
          <p:blipFill>
            <a:blip r:embed="rId10" cstate="print"/>
            <a:stretch>
              <a:fillRect/>
            </a:stretch>
          </p:blipFill>
          <p:spPr>
            <a:xfrm>
              <a:off x="2295599" y="3942157"/>
              <a:ext cx="282390" cy="650838"/>
            </a:xfrm>
            <a:prstGeom prst="rect">
              <a:avLst/>
            </a:prstGeom>
          </p:spPr>
        </p:pic>
        <p:pic>
          <p:nvPicPr>
            <p:cNvPr id="155" name="Picture 154"/>
            <p:cNvPicPr>
              <a:picLocks noChangeAspect="1"/>
            </p:cNvPicPr>
            <p:nvPr/>
          </p:nvPicPr>
          <p:blipFill>
            <a:blip r:embed="rId15" cstate="print"/>
            <a:stretch>
              <a:fillRect/>
            </a:stretch>
          </p:blipFill>
          <p:spPr>
            <a:xfrm>
              <a:off x="2094869" y="4865546"/>
              <a:ext cx="350976" cy="644023"/>
            </a:xfrm>
            <a:prstGeom prst="rect">
              <a:avLst/>
            </a:prstGeom>
          </p:spPr>
        </p:pic>
        <p:pic>
          <p:nvPicPr>
            <p:cNvPr id="156" name="Picture 155"/>
            <p:cNvPicPr>
              <a:picLocks noChangeAspect="1"/>
            </p:cNvPicPr>
            <p:nvPr/>
          </p:nvPicPr>
          <p:blipFill>
            <a:blip r:embed="rId13" cstate="print"/>
            <a:stretch>
              <a:fillRect/>
            </a:stretch>
          </p:blipFill>
          <p:spPr>
            <a:xfrm>
              <a:off x="2274804" y="4642038"/>
              <a:ext cx="347568" cy="650838"/>
            </a:xfrm>
            <a:prstGeom prst="rect">
              <a:avLst/>
            </a:prstGeom>
          </p:spPr>
        </p:pic>
        <p:pic>
          <p:nvPicPr>
            <p:cNvPr id="157" name="Picture 156"/>
            <p:cNvPicPr>
              <a:picLocks noChangeAspect="1"/>
            </p:cNvPicPr>
            <p:nvPr/>
          </p:nvPicPr>
          <p:blipFill>
            <a:blip r:embed="rId20" cstate="print"/>
            <a:stretch>
              <a:fillRect/>
            </a:stretch>
          </p:blipFill>
          <p:spPr>
            <a:xfrm>
              <a:off x="2872110" y="5133878"/>
              <a:ext cx="342624" cy="597235"/>
            </a:xfrm>
            <a:prstGeom prst="rect">
              <a:avLst/>
            </a:prstGeom>
          </p:spPr>
        </p:pic>
        <p:pic>
          <p:nvPicPr>
            <p:cNvPr id="158" name="Picture 157"/>
            <p:cNvPicPr>
              <a:picLocks noChangeAspect="1"/>
            </p:cNvPicPr>
            <p:nvPr/>
          </p:nvPicPr>
          <p:blipFill>
            <a:blip r:embed="rId20" cstate="print"/>
            <a:stretch>
              <a:fillRect/>
            </a:stretch>
          </p:blipFill>
          <p:spPr>
            <a:xfrm>
              <a:off x="1970304" y="5195273"/>
              <a:ext cx="342624" cy="597235"/>
            </a:xfrm>
            <a:prstGeom prst="rect">
              <a:avLst/>
            </a:prstGeom>
          </p:spPr>
        </p:pic>
        <p:pic>
          <p:nvPicPr>
            <p:cNvPr id="159" name="Picture 158"/>
            <p:cNvPicPr>
              <a:picLocks noChangeAspect="1"/>
            </p:cNvPicPr>
            <p:nvPr/>
          </p:nvPicPr>
          <p:blipFill>
            <a:blip r:embed="rId21" cstate="print"/>
            <a:stretch>
              <a:fillRect/>
            </a:stretch>
          </p:blipFill>
          <p:spPr>
            <a:xfrm>
              <a:off x="2667453" y="5211098"/>
              <a:ext cx="342624" cy="597235"/>
            </a:xfrm>
            <a:prstGeom prst="rect">
              <a:avLst/>
            </a:prstGeom>
          </p:spPr>
        </p:pic>
        <p:pic>
          <p:nvPicPr>
            <p:cNvPr id="160" name="Picture 159"/>
            <p:cNvPicPr>
              <a:picLocks noChangeAspect="1"/>
            </p:cNvPicPr>
            <p:nvPr/>
          </p:nvPicPr>
          <p:blipFill>
            <a:blip r:embed="rId22" cstate="print"/>
            <a:stretch>
              <a:fillRect/>
            </a:stretch>
          </p:blipFill>
          <p:spPr>
            <a:xfrm>
              <a:off x="2494066" y="5368034"/>
              <a:ext cx="342624" cy="597235"/>
            </a:xfrm>
            <a:prstGeom prst="rect">
              <a:avLst/>
            </a:prstGeom>
          </p:spPr>
        </p:pic>
        <p:pic>
          <p:nvPicPr>
            <p:cNvPr id="161" name="Picture 160"/>
            <p:cNvPicPr>
              <a:picLocks noChangeAspect="1"/>
            </p:cNvPicPr>
            <p:nvPr/>
          </p:nvPicPr>
          <p:blipFill>
            <a:blip r:embed="rId13" cstate="print"/>
            <a:stretch>
              <a:fillRect/>
            </a:stretch>
          </p:blipFill>
          <p:spPr>
            <a:xfrm>
              <a:off x="2767202" y="4608065"/>
              <a:ext cx="347568" cy="650838"/>
            </a:xfrm>
            <a:prstGeom prst="rect">
              <a:avLst/>
            </a:prstGeom>
          </p:spPr>
        </p:pic>
      </p:grpSp>
      <p:grpSp>
        <p:nvGrpSpPr>
          <p:cNvPr id="12" name="Group 163"/>
          <p:cNvGrpSpPr/>
          <p:nvPr/>
        </p:nvGrpSpPr>
        <p:grpSpPr>
          <a:xfrm>
            <a:off x="5193894" y="2470648"/>
            <a:ext cx="1424367" cy="1752314"/>
            <a:chOff x="5159657" y="3385210"/>
            <a:chExt cx="1093754" cy="1345581"/>
          </a:xfrm>
        </p:grpSpPr>
        <p:pic>
          <p:nvPicPr>
            <p:cNvPr id="123" name="Picture 122"/>
            <p:cNvPicPr>
              <a:picLocks noChangeAspect="1"/>
            </p:cNvPicPr>
            <p:nvPr/>
          </p:nvPicPr>
          <p:blipFill>
            <a:blip r:embed="rId16" cstate="print"/>
            <a:stretch>
              <a:fillRect/>
            </a:stretch>
          </p:blipFill>
          <p:spPr>
            <a:xfrm>
              <a:off x="5464031" y="3385210"/>
              <a:ext cx="342624" cy="590982"/>
            </a:xfrm>
            <a:prstGeom prst="rect">
              <a:avLst/>
            </a:prstGeom>
          </p:spPr>
        </p:pic>
        <p:pic>
          <p:nvPicPr>
            <p:cNvPr id="125" name="Picture 124"/>
            <p:cNvPicPr>
              <a:picLocks noChangeAspect="1"/>
            </p:cNvPicPr>
            <p:nvPr/>
          </p:nvPicPr>
          <p:blipFill>
            <a:blip r:embed="rId17" cstate="print"/>
            <a:stretch>
              <a:fillRect/>
            </a:stretch>
          </p:blipFill>
          <p:spPr>
            <a:xfrm>
              <a:off x="5977968" y="3838078"/>
              <a:ext cx="275443" cy="597235"/>
            </a:xfrm>
            <a:prstGeom prst="rect">
              <a:avLst/>
            </a:prstGeom>
          </p:spPr>
        </p:pic>
        <p:pic>
          <p:nvPicPr>
            <p:cNvPr id="126" name="Picture 125"/>
            <p:cNvPicPr>
              <a:picLocks noChangeAspect="1"/>
            </p:cNvPicPr>
            <p:nvPr/>
          </p:nvPicPr>
          <p:blipFill>
            <a:blip r:embed="rId23" cstate="print"/>
            <a:stretch>
              <a:fillRect/>
            </a:stretch>
          </p:blipFill>
          <p:spPr>
            <a:xfrm>
              <a:off x="5922627" y="3542586"/>
              <a:ext cx="318942" cy="597235"/>
            </a:xfrm>
            <a:prstGeom prst="rect">
              <a:avLst/>
            </a:prstGeom>
          </p:spPr>
        </p:pic>
        <p:pic>
          <p:nvPicPr>
            <p:cNvPr id="128" name="Picture 127"/>
            <p:cNvPicPr>
              <a:picLocks noChangeAspect="1"/>
            </p:cNvPicPr>
            <p:nvPr/>
          </p:nvPicPr>
          <p:blipFill>
            <a:blip r:embed="rId19" cstate="print"/>
            <a:stretch>
              <a:fillRect/>
            </a:stretch>
          </p:blipFill>
          <p:spPr>
            <a:xfrm>
              <a:off x="5359900" y="3677574"/>
              <a:ext cx="275443" cy="600363"/>
            </a:xfrm>
            <a:prstGeom prst="rect">
              <a:avLst/>
            </a:prstGeom>
          </p:spPr>
        </p:pic>
        <p:pic>
          <p:nvPicPr>
            <p:cNvPr id="129" name="Picture 128"/>
            <p:cNvPicPr>
              <a:picLocks noChangeAspect="1"/>
            </p:cNvPicPr>
            <p:nvPr/>
          </p:nvPicPr>
          <p:blipFill>
            <a:blip r:embed="rId20" cstate="print"/>
            <a:stretch>
              <a:fillRect/>
            </a:stretch>
          </p:blipFill>
          <p:spPr>
            <a:xfrm>
              <a:off x="5702524" y="3468085"/>
              <a:ext cx="342624" cy="597235"/>
            </a:xfrm>
            <a:prstGeom prst="rect">
              <a:avLst/>
            </a:prstGeom>
          </p:spPr>
        </p:pic>
        <p:pic>
          <p:nvPicPr>
            <p:cNvPr id="130" name="Picture 129"/>
            <p:cNvPicPr>
              <a:picLocks noChangeAspect="1"/>
            </p:cNvPicPr>
            <p:nvPr/>
          </p:nvPicPr>
          <p:blipFill>
            <a:blip r:embed="rId20" cstate="print"/>
            <a:stretch>
              <a:fillRect/>
            </a:stretch>
          </p:blipFill>
          <p:spPr>
            <a:xfrm>
              <a:off x="5359900" y="3841204"/>
              <a:ext cx="342624" cy="597235"/>
            </a:xfrm>
            <a:prstGeom prst="rect">
              <a:avLst/>
            </a:prstGeom>
          </p:spPr>
        </p:pic>
        <p:pic>
          <p:nvPicPr>
            <p:cNvPr id="131" name="Picture 130"/>
            <p:cNvPicPr>
              <a:picLocks noChangeAspect="1"/>
            </p:cNvPicPr>
            <p:nvPr/>
          </p:nvPicPr>
          <p:blipFill>
            <a:blip r:embed="rId16" cstate="print"/>
            <a:stretch>
              <a:fillRect/>
            </a:stretch>
          </p:blipFill>
          <p:spPr>
            <a:xfrm>
              <a:off x="5806656" y="3982445"/>
              <a:ext cx="342624" cy="590982"/>
            </a:xfrm>
            <a:prstGeom prst="rect">
              <a:avLst/>
            </a:prstGeom>
          </p:spPr>
        </p:pic>
        <p:pic>
          <p:nvPicPr>
            <p:cNvPr id="132" name="Picture 131"/>
            <p:cNvPicPr>
              <a:picLocks noChangeAspect="1"/>
            </p:cNvPicPr>
            <p:nvPr/>
          </p:nvPicPr>
          <p:blipFill>
            <a:blip r:embed="rId18" cstate="print"/>
            <a:stretch>
              <a:fillRect/>
            </a:stretch>
          </p:blipFill>
          <p:spPr>
            <a:xfrm>
              <a:off x="5265288" y="3464958"/>
              <a:ext cx="256405" cy="600363"/>
            </a:xfrm>
            <a:prstGeom prst="rect">
              <a:avLst/>
            </a:prstGeom>
          </p:spPr>
        </p:pic>
        <p:pic>
          <p:nvPicPr>
            <p:cNvPr id="133" name="Picture 132"/>
            <p:cNvPicPr>
              <a:picLocks noChangeAspect="1"/>
            </p:cNvPicPr>
            <p:nvPr/>
          </p:nvPicPr>
          <p:blipFill>
            <a:blip r:embed="rId20" cstate="print"/>
            <a:stretch>
              <a:fillRect/>
            </a:stretch>
          </p:blipFill>
          <p:spPr>
            <a:xfrm>
              <a:off x="5159657" y="3874614"/>
              <a:ext cx="342624" cy="597235"/>
            </a:xfrm>
            <a:prstGeom prst="rect">
              <a:avLst/>
            </a:prstGeom>
          </p:spPr>
        </p:pic>
        <p:pic>
          <p:nvPicPr>
            <p:cNvPr id="134" name="Picture 133"/>
            <p:cNvPicPr>
              <a:picLocks noChangeAspect="1"/>
            </p:cNvPicPr>
            <p:nvPr/>
          </p:nvPicPr>
          <p:blipFill>
            <a:blip r:embed="rId18" cstate="print"/>
            <a:stretch>
              <a:fillRect/>
            </a:stretch>
          </p:blipFill>
          <p:spPr>
            <a:xfrm>
              <a:off x="5362067" y="4130428"/>
              <a:ext cx="256405" cy="600363"/>
            </a:xfrm>
            <a:prstGeom prst="rect">
              <a:avLst/>
            </a:prstGeom>
          </p:spPr>
        </p:pic>
        <p:pic>
          <p:nvPicPr>
            <p:cNvPr id="124" name="Picture 123"/>
            <p:cNvPicPr>
              <a:picLocks noChangeAspect="1"/>
            </p:cNvPicPr>
            <p:nvPr/>
          </p:nvPicPr>
          <p:blipFill>
            <a:blip r:embed="rId24" cstate="print"/>
            <a:stretch>
              <a:fillRect/>
            </a:stretch>
          </p:blipFill>
          <p:spPr>
            <a:xfrm>
              <a:off x="5543053" y="3700918"/>
              <a:ext cx="318942" cy="597235"/>
            </a:xfrm>
            <a:prstGeom prst="rect">
              <a:avLst/>
            </a:prstGeom>
          </p:spPr>
        </p:pic>
        <p:pic>
          <p:nvPicPr>
            <p:cNvPr id="127" name="Picture 126"/>
            <p:cNvPicPr>
              <a:picLocks noChangeAspect="1"/>
            </p:cNvPicPr>
            <p:nvPr/>
          </p:nvPicPr>
          <p:blipFill>
            <a:blip r:embed="rId18" cstate="print"/>
            <a:stretch>
              <a:fillRect/>
            </a:stretch>
          </p:blipFill>
          <p:spPr>
            <a:xfrm>
              <a:off x="5607912" y="3973064"/>
              <a:ext cx="256405" cy="600363"/>
            </a:xfrm>
            <a:prstGeom prst="rect">
              <a:avLst/>
            </a:prstGeom>
          </p:spPr>
        </p:pic>
      </p:grpSp>
      <p:grpSp>
        <p:nvGrpSpPr>
          <p:cNvPr id="75" name="Group 74"/>
          <p:cNvGrpSpPr/>
          <p:nvPr/>
        </p:nvGrpSpPr>
        <p:grpSpPr>
          <a:xfrm>
            <a:off x="533400" y="152400"/>
            <a:ext cx="7696200" cy="915988"/>
            <a:chOff x="1143000" y="569685"/>
            <a:chExt cx="3048000" cy="915988"/>
          </a:xfrm>
        </p:grpSpPr>
        <p:cxnSp>
          <p:nvCxnSpPr>
            <p:cNvPr id="77" name="Straight Connector 76"/>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79" name="Picture 78" descr="m6d_media6degrees_small.jpg"/>
          <p:cNvPicPr>
            <a:picLocks noChangeAspect="1"/>
          </p:cNvPicPr>
          <p:nvPr/>
        </p:nvPicPr>
        <p:blipFill>
          <a:blip r:embed="rId25"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2854934" y="4718854"/>
            <a:ext cx="1012198" cy="748573"/>
            <a:chOff x="5419031" y="383494"/>
            <a:chExt cx="2429569" cy="1796793"/>
          </a:xfrm>
        </p:grpSpPr>
        <p:pic>
          <p:nvPicPr>
            <p:cNvPr id="41" name="Picture 40" descr="square_frame_large.png"/>
            <p:cNvPicPr>
              <a:picLocks/>
            </p:cNvPicPr>
            <p:nvPr/>
          </p:nvPicPr>
          <p:blipFill>
            <a:blip r:embed="rId3" cstate="print"/>
            <a:stretch>
              <a:fillRect/>
            </a:stretch>
          </p:blipFill>
          <p:spPr>
            <a:xfrm>
              <a:off x="5419031" y="383494"/>
              <a:ext cx="2429569" cy="1796793"/>
            </a:xfrm>
            <a:prstGeom prst="rect">
              <a:avLst/>
            </a:prstGeom>
          </p:spPr>
        </p:pic>
        <p:pic>
          <p:nvPicPr>
            <p:cNvPr id="50" name="Picture 49" descr="6a00d8341c630a53ef00e554e1223a8833-800wi.jpg"/>
            <p:cNvPicPr>
              <a:picLocks noChangeAspect="1"/>
            </p:cNvPicPr>
            <p:nvPr/>
          </p:nvPicPr>
          <p:blipFill>
            <a:blip r:embed="rId4" cstate="print"/>
            <a:stretch>
              <a:fillRect/>
            </a:stretch>
          </p:blipFill>
          <p:spPr>
            <a:xfrm>
              <a:off x="5681315" y="586406"/>
              <a:ext cx="1905000" cy="1428750"/>
            </a:xfrm>
            <a:prstGeom prst="rect">
              <a:avLst/>
            </a:prstGeom>
          </p:spPr>
        </p:pic>
      </p:grpSp>
      <p:grpSp>
        <p:nvGrpSpPr>
          <p:cNvPr id="3" name="Group 50"/>
          <p:cNvGrpSpPr/>
          <p:nvPr/>
        </p:nvGrpSpPr>
        <p:grpSpPr>
          <a:xfrm>
            <a:off x="2221964" y="5239995"/>
            <a:ext cx="1524000" cy="349186"/>
            <a:chOff x="955693" y="4495800"/>
            <a:chExt cx="4382722" cy="1004189"/>
          </a:xfrm>
        </p:grpSpPr>
        <p:grpSp>
          <p:nvGrpSpPr>
            <p:cNvPr id="4" name="Group 23"/>
            <p:cNvGrpSpPr/>
            <p:nvPr/>
          </p:nvGrpSpPr>
          <p:grpSpPr>
            <a:xfrm>
              <a:off x="955693" y="4495800"/>
              <a:ext cx="4382722" cy="1004189"/>
              <a:chOff x="1219200" y="3865523"/>
              <a:chExt cx="4382722" cy="1004189"/>
            </a:xfrm>
          </p:grpSpPr>
          <p:pic>
            <p:nvPicPr>
              <p:cNvPr id="80" name="Picture 79" descr="square_frame_large.png"/>
              <p:cNvPicPr>
                <a:picLocks/>
              </p:cNvPicPr>
              <p:nvPr/>
            </p:nvPicPr>
            <p:blipFill>
              <a:blip r:embed="rId5" cstate="print"/>
              <a:srcRect r="14144"/>
              <a:stretch>
                <a:fillRect/>
              </a:stretch>
            </p:blipFill>
            <p:spPr>
              <a:xfrm>
                <a:off x="1219200" y="3865523"/>
                <a:ext cx="2286000" cy="1004189"/>
              </a:xfrm>
              <a:prstGeom prst="rect">
                <a:avLst/>
              </a:prstGeom>
            </p:spPr>
          </p:pic>
          <p:pic>
            <p:nvPicPr>
              <p:cNvPr id="81" name="Picture 80" descr="square_frame_large.png"/>
              <p:cNvPicPr>
                <a:picLocks/>
              </p:cNvPicPr>
              <p:nvPr/>
            </p:nvPicPr>
            <p:blipFill>
              <a:blip r:embed="rId5" cstate="print"/>
              <a:srcRect l="20798"/>
              <a:stretch>
                <a:fillRect/>
              </a:stretch>
            </p:blipFill>
            <p:spPr>
              <a:xfrm>
                <a:off x="3493105" y="3865523"/>
                <a:ext cx="2108817" cy="1004189"/>
              </a:xfrm>
              <a:prstGeom prst="rect">
                <a:avLst/>
              </a:prstGeom>
            </p:spPr>
          </p:pic>
        </p:grpSp>
        <p:pic>
          <p:nvPicPr>
            <p:cNvPr id="79" name="Picture 78" descr="T-SHIRT_AD2.jpg"/>
            <p:cNvPicPr>
              <a:picLocks/>
            </p:cNvPicPr>
            <p:nvPr/>
          </p:nvPicPr>
          <p:blipFill>
            <a:blip r:embed="rId6" cstate="print"/>
            <a:stretch>
              <a:fillRect/>
            </a:stretch>
          </p:blipFill>
          <p:spPr>
            <a:xfrm>
              <a:off x="1243390" y="4621590"/>
              <a:ext cx="3810000" cy="767080"/>
            </a:xfrm>
            <a:prstGeom prst="rect">
              <a:avLst/>
            </a:prstGeom>
          </p:spPr>
        </p:pic>
      </p:grpSp>
      <p:grpSp>
        <p:nvGrpSpPr>
          <p:cNvPr id="5" name="Group 81"/>
          <p:cNvGrpSpPr/>
          <p:nvPr/>
        </p:nvGrpSpPr>
        <p:grpSpPr>
          <a:xfrm>
            <a:off x="6298983" y="4737206"/>
            <a:ext cx="1012198" cy="748573"/>
            <a:chOff x="5419031" y="383494"/>
            <a:chExt cx="2429569" cy="1796793"/>
          </a:xfrm>
        </p:grpSpPr>
        <p:pic>
          <p:nvPicPr>
            <p:cNvPr id="83" name="Picture 82" descr="square_frame_large.png"/>
            <p:cNvPicPr>
              <a:picLocks/>
            </p:cNvPicPr>
            <p:nvPr/>
          </p:nvPicPr>
          <p:blipFill>
            <a:blip r:embed="rId3" cstate="print"/>
            <a:stretch>
              <a:fillRect/>
            </a:stretch>
          </p:blipFill>
          <p:spPr>
            <a:xfrm>
              <a:off x="5419031" y="383494"/>
              <a:ext cx="2429569" cy="1796793"/>
            </a:xfrm>
            <a:prstGeom prst="rect">
              <a:avLst/>
            </a:prstGeom>
          </p:spPr>
        </p:pic>
        <p:pic>
          <p:nvPicPr>
            <p:cNvPr id="84" name="Picture 83" descr="6a00d8341c630a53ef00e554e1223a8833-800wi.jpg"/>
            <p:cNvPicPr>
              <a:picLocks noChangeAspect="1"/>
            </p:cNvPicPr>
            <p:nvPr/>
          </p:nvPicPr>
          <p:blipFill>
            <a:blip r:embed="rId4" cstate="print"/>
            <a:stretch>
              <a:fillRect/>
            </a:stretch>
          </p:blipFill>
          <p:spPr>
            <a:xfrm>
              <a:off x="5681315" y="586406"/>
              <a:ext cx="1905000" cy="1428750"/>
            </a:xfrm>
            <a:prstGeom prst="rect">
              <a:avLst/>
            </a:prstGeom>
          </p:spPr>
        </p:pic>
      </p:grpSp>
      <p:grpSp>
        <p:nvGrpSpPr>
          <p:cNvPr id="6" name="Group 86"/>
          <p:cNvGrpSpPr/>
          <p:nvPr/>
        </p:nvGrpSpPr>
        <p:grpSpPr>
          <a:xfrm>
            <a:off x="5666013" y="5258347"/>
            <a:ext cx="1524000" cy="349186"/>
            <a:chOff x="955693" y="4495800"/>
            <a:chExt cx="4382722" cy="1004189"/>
          </a:xfrm>
        </p:grpSpPr>
        <p:grpSp>
          <p:nvGrpSpPr>
            <p:cNvPr id="7" name="Group 23"/>
            <p:cNvGrpSpPr/>
            <p:nvPr/>
          </p:nvGrpSpPr>
          <p:grpSpPr>
            <a:xfrm>
              <a:off x="955693" y="4495800"/>
              <a:ext cx="4382722" cy="1004189"/>
              <a:chOff x="1219200" y="3865523"/>
              <a:chExt cx="4382722" cy="1004189"/>
            </a:xfrm>
          </p:grpSpPr>
          <p:pic>
            <p:nvPicPr>
              <p:cNvPr id="90" name="Picture 89" descr="square_frame_large.png"/>
              <p:cNvPicPr>
                <a:picLocks/>
              </p:cNvPicPr>
              <p:nvPr/>
            </p:nvPicPr>
            <p:blipFill>
              <a:blip r:embed="rId5" cstate="print"/>
              <a:srcRect r="14144"/>
              <a:stretch>
                <a:fillRect/>
              </a:stretch>
            </p:blipFill>
            <p:spPr>
              <a:xfrm>
                <a:off x="1219200" y="3865523"/>
                <a:ext cx="2286000" cy="1004189"/>
              </a:xfrm>
              <a:prstGeom prst="rect">
                <a:avLst/>
              </a:prstGeom>
            </p:spPr>
          </p:pic>
          <p:pic>
            <p:nvPicPr>
              <p:cNvPr id="91" name="Picture 90" descr="square_frame_large.png"/>
              <p:cNvPicPr>
                <a:picLocks/>
              </p:cNvPicPr>
              <p:nvPr/>
            </p:nvPicPr>
            <p:blipFill>
              <a:blip r:embed="rId5" cstate="print"/>
              <a:srcRect l="20798"/>
              <a:stretch>
                <a:fillRect/>
              </a:stretch>
            </p:blipFill>
            <p:spPr>
              <a:xfrm>
                <a:off x="3493105" y="3865523"/>
                <a:ext cx="2108817" cy="1004189"/>
              </a:xfrm>
              <a:prstGeom prst="rect">
                <a:avLst/>
              </a:prstGeom>
            </p:spPr>
          </p:pic>
        </p:grpSp>
        <p:pic>
          <p:nvPicPr>
            <p:cNvPr id="89" name="Picture 88" descr="T-SHIRT_AD2.jpg"/>
            <p:cNvPicPr>
              <a:picLocks/>
            </p:cNvPicPr>
            <p:nvPr/>
          </p:nvPicPr>
          <p:blipFill>
            <a:blip r:embed="rId6" cstate="print"/>
            <a:stretch>
              <a:fillRect/>
            </a:stretch>
          </p:blipFill>
          <p:spPr>
            <a:xfrm>
              <a:off x="1243390" y="4621590"/>
              <a:ext cx="3810000" cy="767080"/>
            </a:xfrm>
            <a:prstGeom prst="rect">
              <a:avLst/>
            </a:prstGeom>
          </p:spPr>
        </p:pic>
      </p:grpSp>
      <p:pic>
        <p:nvPicPr>
          <p:cNvPr id="92" name="Picture 91" descr="unexposed_icon.png"/>
          <p:cNvPicPr>
            <a:picLocks noChangeAspect="1"/>
          </p:cNvPicPr>
          <p:nvPr/>
        </p:nvPicPr>
        <p:blipFill>
          <a:blip r:embed="rId7" cstate="print"/>
          <a:srcRect l="7056"/>
          <a:stretch>
            <a:fillRect/>
          </a:stretch>
        </p:blipFill>
        <p:spPr>
          <a:xfrm>
            <a:off x="5916387" y="4626676"/>
            <a:ext cx="1273626" cy="1230336"/>
          </a:xfrm>
          <a:prstGeom prst="rect">
            <a:avLst/>
          </a:prstGeom>
        </p:spPr>
      </p:pic>
      <p:pic>
        <p:nvPicPr>
          <p:cNvPr id="42" name="Picture 41" descr="square_frame_large.png"/>
          <p:cNvPicPr>
            <a:picLocks noChangeAspect="1"/>
          </p:cNvPicPr>
          <p:nvPr/>
        </p:nvPicPr>
        <p:blipFill>
          <a:blip r:embed="rId8" cstate="print"/>
          <a:stretch>
            <a:fillRect/>
          </a:stretch>
        </p:blipFill>
        <p:spPr>
          <a:xfrm>
            <a:off x="200621" y="1516777"/>
            <a:ext cx="3380779" cy="3055223"/>
          </a:xfrm>
          <a:prstGeom prst="rect">
            <a:avLst/>
          </a:prstGeom>
        </p:spPr>
      </p:pic>
      <p:sp>
        <p:nvSpPr>
          <p:cNvPr id="85" name="Title 1"/>
          <p:cNvSpPr>
            <a:spLocks noGrp="1"/>
          </p:cNvSpPr>
          <p:nvPr>
            <p:ph type="title"/>
          </p:nvPr>
        </p:nvSpPr>
        <p:spPr>
          <a:xfrm>
            <a:off x="457200" y="152400"/>
            <a:ext cx="8229600" cy="1143000"/>
          </a:xfrm>
        </p:spPr>
        <p:txBody>
          <a:bodyPr>
            <a:noAutofit/>
          </a:bodyPr>
          <a:lstStyle/>
          <a:p>
            <a:pPr>
              <a:lnSpc>
                <a:spcPct val="150000"/>
              </a:lnSpc>
              <a:defRPr/>
            </a:pPr>
            <a:r>
              <a:rPr lang="en-US" sz="4000" b="1" dirty="0" smtClean="0">
                <a:solidFill>
                  <a:srgbClr val="E11932"/>
                </a:solidFill>
                <a:latin typeface="Century Gothic"/>
                <a:cs typeface="Century Gothic"/>
              </a:rPr>
              <a:t>“</a:t>
            </a:r>
            <a:r>
              <a:rPr lang="en-US" sz="4000" b="1" dirty="0" smtClean="0">
                <a:solidFill>
                  <a:srgbClr val="404040"/>
                </a:solidFill>
                <a:latin typeface="Century Gothic"/>
                <a:cs typeface="Century Gothic"/>
              </a:rPr>
              <a:t>what if</a:t>
            </a:r>
            <a:r>
              <a:rPr lang="en-US" sz="4000" b="1" dirty="0" smtClean="0">
                <a:solidFill>
                  <a:srgbClr val="E11932"/>
                </a:solidFill>
                <a:latin typeface="Century Gothic"/>
                <a:cs typeface="Century Gothic"/>
              </a:rPr>
              <a:t>”</a:t>
            </a:r>
            <a:r>
              <a:rPr lang="en-US" sz="4000" dirty="0" smtClean="0">
                <a:solidFill>
                  <a:srgbClr val="404040"/>
                </a:solidFill>
                <a:latin typeface="Century Gothic"/>
                <a:cs typeface="Century Gothic"/>
              </a:rPr>
              <a:t/>
            </a:r>
            <a:br>
              <a:rPr lang="en-US" sz="4000" dirty="0" smtClean="0">
                <a:solidFill>
                  <a:srgbClr val="404040"/>
                </a:solidFill>
                <a:latin typeface="Century Gothic"/>
                <a:cs typeface="Century Gothic"/>
              </a:rPr>
            </a:br>
            <a:r>
              <a:rPr lang="en-US" sz="2400" dirty="0" smtClean="0">
                <a:solidFill>
                  <a:srgbClr val="404040"/>
                </a:solidFill>
                <a:latin typeface="Century Gothic"/>
                <a:cs typeface="Century Gothic"/>
              </a:rPr>
              <a:t>causal analysis adjusting for confounding</a:t>
            </a:r>
            <a:endParaRPr lang="en-US" sz="2400" dirty="0">
              <a:solidFill>
                <a:srgbClr val="404040"/>
              </a:solidFill>
              <a:latin typeface="Century Gothic"/>
              <a:cs typeface="Century Gothic"/>
            </a:endParaRPr>
          </a:p>
        </p:txBody>
      </p:sp>
      <p:sp>
        <p:nvSpPr>
          <p:cNvPr id="86" name="Rectangle 85"/>
          <p:cNvSpPr/>
          <p:nvPr/>
        </p:nvSpPr>
        <p:spPr>
          <a:xfrm>
            <a:off x="3439353" y="1752600"/>
            <a:ext cx="4256847" cy="1938992"/>
          </a:xfrm>
          <a:prstGeom prst="rect">
            <a:avLst/>
          </a:prstGeom>
        </p:spPr>
        <p:txBody>
          <a:bodyPr wrap="square">
            <a:spAutoFit/>
          </a:bodyPr>
          <a:lstStyle/>
          <a:p>
            <a:pPr defTabSz="457200"/>
            <a:r>
              <a:rPr lang="en-US" sz="2400" dirty="0" smtClean="0">
                <a:solidFill>
                  <a:srgbClr val="404040"/>
                </a:solidFill>
                <a:latin typeface="Century Gothic"/>
                <a:cs typeface="Century Gothic"/>
              </a:rPr>
              <a:t>Need to adjust for the fact that the group that saw the advertisement and the group that didn’t may be very different.</a:t>
            </a:r>
          </a:p>
        </p:txBody>
      </p:sp>
      <p:pic>
        <p:nvPicPr>
          <p:cNvPr id="124" name="Picture 123"/>
          <p:cNvPicPr>
            <a:picLocks noChangeAspect="1"/>
          </p:cNvPicPr>
          <p:nvPr/>
        </p:nvPicPr>
        <p:blipFill>
          <a:blip r:embed="rId9" cstate="print"/>
          <a:srcRect r="5046" b="4887"/>
          <a:stretch>
            <a:fillRect/>
          </a:stretch>
        </p:blipFill>
        <p:spPr>
          <a:xfrm>
            <a:off x="579203" y="1897777"/>
            <a:ext cx="2580648" cy="2246769"/>
          </a:xfrm>
          <a:prstGeom prst="rect">
            <a:avLst/>
          </a:prstGeom>
          <a:ln w="12700" cmpd="sng">
            <a:noFill/>
          </a:ln>
        </p:spPr>
      </p:pic>
      <p:grpSp>
        <p:nvGrpSpPr>
          <p:cNvPr id="8" name="Group 76"/>
          <p:cNvGrpSpPr/>
          <p:nvPr/>
        </p:nvGrpSpPr>
        <p:grpSpPr>
          <a:xfrm>
            <a:off x="4800600" y="5186597"/>
            <a:ext cx="1425838" cy="1267559"/>
            <a:chOff x="4800600" y="5034197"/>
            <a:chExt cx="1425838" cy="1267559"/>
          </a:xfrm>
        </p:grpSpPr>
        <p:pic>
          <p:nvPicPr>
            <p:cNvPr id="52" name="Picture 51"/>
            <p:cNvPicPr>
              <a:picLocks noChangeAspect="1"/>
            </p:cNvPicPr>
            <p:nvPr/>
          </p:nvPicPr>
          <p:blipFill>
            <a:blip r:embed="rId10" cstate="print"/>
            <a:stretch>
              <a:fillRect/>
            </a:stretch>
          </p:blipFill>
          <p:spPr>
            <a:xfrm>
              <a:off x="5232613" y="5034197"/>
              <a:ext cx="311881" cy="718848"/>
            </a:xfrm>
            <a:prstGeom prst="rect">
              <a:avLst/>
            </a:prstGeom>
          </p:spPr>
        </p:pic>
        <p:pic>
          <p:nvPicPr>
            <p:cNvPr id="53" name="Picture 52"/>
            <p:cNvPicPr>
              <a:picLocks noChangeAspect="1"/>
            </p:cNvPicPr>
            <p:nvPr/>
          </p:nvPicPr>
          <p:blipFill>
            <a:blip r:embed="rId11" cstate="print"/>
            <a:stretch>
              <a:fillRect/>
            </a:stretch>
          </p:blipFill>
          <p:spPr>
            <a:xfrm>
              <a:off x="5467091" y="5560087"/>
              <a:ext cx="311881" cy="726454"/>
            </a:xfrm>
            <a:prstGeom prst="rect">
              <a:avLst/>
            </a:prstGeom>
          </p:spPr>
        </p:pic>
        <p:pic>
          <p:nvPicPr>
            <p:cNvPr id="54" name="Picture 53"/>
            <p:cNvPicPr>
              <a:picLocks noChangeAspect="1"/>
            </p:cNvPicPr>
            <p:nvPr/>
          </p:nvPicPr>
          <p:blipFill>
            <a:blip r:embed="rId12" cstate="print"/>
            <a:stretch>
              <a:fillRect/>
            </a:stretch>
          </p:blipFill>
          <p:spPr>
            <a:xfrm>
              <a:off x="5230953" y="5575301"/>
              <a:ext cx="315199" cy="726454"/>
            </a:xfrm>
            <a:prstGeom prst="rect">
              <a:avLst/>
            </a:prstGeom>
          </p:spPr>
        </p:pic>
        <p:pic>
          <p:nvPicPr>
            <p:cNvPr id="55" name="Picture 54"/>
            <p:cNvPicPr>
              <a:picLocks noChangeAspect="1"/>
            </p:cNvPicPr>
            <p:nvPr/>
          </p:nvPicPr>
          <p:blipFill>
            <a:blip r:embed="rId13" cstate="print"/>
            <a:stretch>
              <a:fillRect/>
            </a:stretch>
          </p:blipFill>
          <p:spPr>
            <a:xfrm>
              <a:off x="4825328" y="5196860"/>
              <a:ext cx="311881" cy="726454"/>
            </a:xfrm>
            <a:prstGeom prst="rect">
              <a:avLst/>
            </a:prstGeom>
          </p:spPr>
        </p:pic>
        <p:pic>
          <p:nvPicPr>
            <p:cNvPr id="56" name="Picture 55"/>
            <p:cNvPicPr>
              <a:picLocks noChangeAspect="1"/>
            </p:cNvPicPr>
            <p:nvPr/>
          </p:nvPicPr>
          <p:blipFill>
            <a:blip r:embed="rId14" cstate="print"/>
            <a:stretch>
              <a:fillRect/>
            </a:stretch>
          </p:blipFill>
          <p:spPr>
            <a:xfrm>
              <a:off x="5657284" y="5550894"/>
              <a:ext cx="387949" cy="726454"/>
            </a:xfrm>
            <a:prstGeom prst="rect">
              <a:avLst/>
            </a:prstGeom>
          </p:spPr>
        </p:pic>
        <p:pic>
          <p:nvPicPr>
            <p:cNvPr id="57" name="Picture 56"/>
            <p:cNvPicPr>
              <a:picLocks noChangeAspect="1"/>
            </p:cNvPicPr>
            <p:nvPr/>
          </p:nvPicPr>
          <p:blipFill>
            <a:blip r:embed="rId15" cstate="print"/>
            <a:stretch>
              <a:fillRect/>
            </a:stretch>
          </p:blipFill>
          <p:spPr>
            <a:xfrm>
              <a:off x="5501487" y="5056803"/>
              <a:ext cx="387949" cy="726454"/>
            </a:xfrm>
            <a:prstGeom prst="rect">
              <a:avLst/>
            </a:prstGeom>
          </p:spPr>
        </p:pic>
        <p:pic>
          <p:nvPicPr>
            <p:cNvPr id="58" name="Picture 57"/>
            <p:cNvPicPr>
              <a:picLocks noChangeAspect="1"/>
            </p:cNvPicPr>
            <p:nvPr/>
          </p:nvPicPr>
          <p:blipFill>
            <a:blip r:embed="rId16" cstate="print"/>
            <a:stretch>
              <a:fillRect/>
            </a:stretch>
          </p:blipFill>
          <p:spPr>
            <a:xfrm>
              <a:off x="5230954" y="5401228"/>
              <a:ext cx="392076" cy="718848"/>
            </a:xfrm>
            <a:prstGeom prst="rect">
              <a:avLst/>
            </a:prstGeom>
          </p:spPr>
        </p:pic>
        <p:pic>
          <p:nvPicPr>
            <p:cNvPr id="59" name="Picture 58"/>
            <p:cNvPicPr>
              <a:picLocks noChangeAspect="1"/>
            </p:cNvPicPr>
            <p:nvPr/>
          </p:nvPicPr>
          <p:blipFill>
            <a:blip r:embed="rId15" cstate="print"/>
            <a:stretch>
              <a:fillRect/>
            </a:stretch>
          </p:blipFill>
          <p:spPr>
            <a:xfrm>
              <a:off x="5093634" y="5567695"/>
              <a:ext cx="387949" cy="726454"/>
            </a:xfrm>
            <a:prstGeom prst="rect">
              <a:avLst/>
            </a:prstGeom>
          </p:spPr>
        </p:pic>
        <p:pic>
          <p:nvPicPr>
            <p:cNvPr id="61" name="Picture 60"/>
            <p:cNvPicPr>
              <a:picLocks noChangeAspect="1"/>
            </p:cNvPicPr>
            <p:nvPr/>
          </p:nvPicPr>
          <p:blipFill>
            <a:blip r:embed="rId12" cstate="print"/>
            <a:stretch>
              <a:fillRect/>
            </a:stretch>
          </p:blipFill>
          <p:spPr>
            <a:xfrm>
              <a:off x="5731978" y="5034197"/>
              <a:ext cx="315199" cy="726454"/>
            </a:xfrm>
            <a:prstGeom prst="rect">
              <a:avLst/>
            </a:prstGeom>
          </p:spPr>
        </p:pic>
        <p:pic>
          <p:nvPicPr>
            <p:cNvPr id="62" name="Picture 61"/>
            <p:cNvPicPr>
              <a:picLocks noChangeAspect="1"/>
            </p:cNvPicPr>
            <p:nvPr/>
          </p:nvPicPr>
          <p:blipFill>
            <a:blip r:embed="rId17" cstate="print"/>
            <a:stretch>
              <a:fillRect/>
            </a:stretch>
          </p:blipFill>
          <p:spPr>
            <a:xfrm>
              <a:off x="4800600" y="5582908"/>
              <a:ext cx="391752" cy="718848"/>
            </a:xfrm>
            <a:prstGeom prst="rect">
              <a:avLst/>
            </a:prstGeom>
          </p:spPr>
        </p:pic>
        <p:pic>
          <p:nvPicPr>
            <p:cNvPr id="63" name="Picture 62"/>
            <p:cNvPicPr>
              <a:picLocks noChangeAspect="1"/>
            </p:cNvPicPr>
            <p:nvPr/>
          </p:nvPicPr>
          <p:blipFill>
            <a:blip r:embed="rId15" cstate="print"/>
            <a:stretch>
              <a:fillRect/>
            </a:stretch>
          </p:blipFill>
          <p:spPr>
            <a:xfrm>
              <a:off x="5838489" y="5232450"/>
              <a:ext cx="387949" cy="726454"/>
            </a:xfrm>
            <a:prstGeom prst="rect">
              <a:avLst/>
            </a:prstGeom>
          </p:spPr>
        </p:pic>
      </p:grpSp>
      <p:grpSp>
        <p:nvGrpSpPr>
          <p:cNvPr id="9" name="Group 63"/>
          <p:cNvGrpSpPr/>
          <p:nvPr/>
        </p:nvGrpSpPr>
        <p:grpSpPr>
          <a:xfrm>
            <a:off x="1447800" y="5031740"/>
            <a:ext cx="1422534" cy="1750060"/>
            <a:chOff x="5929420" y="533400"/>
            <a:chExt cx="2099705" cy="2583144"/>
          </a:xfrm>
        </p:grpSpPr>
        <p:pic>
          <p:nvPicPr>
            <p:cNvPr id="65" name="Picture 64"/>
            <p:cNvPicPr>
              <a:picLocks noChangeAspect="1"/>
            </p:cNvPicPr>
            <p:nvPr/>
          </p:nvPicPr>
          <p:blipFill>
            <a:blip r:embed="rId18" cstate="print"/>
            <a:stretch>
              <a:fillRect/>
            </a:stretch>
          </p:blipFill>
          <p:spPr>
            <a:xfrm>
              <a:off x="6513733" y="533400"/>
              <a:ext cx="657744" cy="1134522"/>
            </a:xfrm>
            <a:prstGeom prst="rect">
              <a:avLst/>
            </a:prstGeom>
          </p:spPr>
        </p:pic>
        <p:pic>
          <p:nvPicPr>
            <p:cNvPr id="66" name="Picture 65"/>
            <p:cNvPicPr>
              <a:picLocks noChangeAspect="1"/>
            </p:cNvPicPr>
            <p:nvPr/>
          </p:nvPicPr>
          <p:blipFill>
            <a:blip r:embed="rId19" cstate="print"/>
            <a:stretch>
              <a:fillRect/>
            </a:stretch>
          </p:blipFill>
          <p:spPr>
            <a:xfrm>
              <a:off x="6665434" y="1139473"/>
              <a:ext cx="612281" cy="1146527"/>
            </a:xfrm>
            <a:prstGeom prst="rect">
              <a:avLst/>
            </a:prstGeom>
          </p:spPr>
        </p:pic>
        <p:pic>
          <p:nvPicPr>
            <p:cNvPr id="67" name="Picture 66"/>
            <p:cNvPicPr>
              <a:picLocks noChangeAspect="1"/>
            </p:cNvPicPr>
            <p:nvPr/>
          </p:nvPicPr>
          <p:blipFill>
            <a:blip r:embed="rId20" cstate="print"/>
            <a:stretch>
              <a:fillRect/>
            </a:stretch>
          </p:blipFill>
          <p:spPr>
            <a:xfrm>
              <a:off x="7500350" y="1402781"/>
              <a:ext cx="528775" cy="1146527"/>
            </a:xfrm>
            <a:prstGeom prst="rect">
              <a:avLst/>
            </a:prstGeom>
          </p:spPr>
        </p:pic>
        <p:pic>
          <p:nvPicPr>
            <p:cNvPr id="68" name="Picture 67"/>
            <p:cNvPicPr>
              <a:picLocks noChangeAspect="1"/>
            </p:cNvPicPr>
            <p:nvPr/>
          </p:nvPicPr>
          <p:blipFill>
            <a:blip r:embed="rId21" cstate="print"/>
            <a:stretch>
              <a:fillRect/>
            </a:stretch>
          </p:blipFill>
          <p:spPr>
            <a:xfrm>
              <a:off x="7394112" y="835519"/>
              <a:ext cx="612281" cy="1146527"/>
            </a:xfrm>
            <a:prstGeom prst="rect">
              <a:avLst/>
            </a:prstGeom>
          </p:spPr>
        </p:pic>
        <p:pic>
          <p:nvPicPr>
            <p:cNvPr id="69" name="Picture 68"/>
            <p:cNvPicPr>
              <a:picLocks noChangeAspect="1"/>
            </p:cNvPicPr>
            <p:nvPr/>
          </p:nvPicPr>
          <p:blipFill>
            <a:blip r:embed="rId22" cstate="print"/>
            <a:stretch>
              <a:fillRect/>
            </a:stretch>
          </p:blipFill>
          <p:spPr>
            <a:xfrm>
              <a:off x="6789946" y="1661918"/>
              <a:ext cx="492226" cy="1152531"/>
            </a:xfrm>
            <a:prstGeom prst="rect">
              <a:avLst/>
            </a:prstGeom>
          </p:spPr>
        </p:pic>
        <p:pic>
          <p:nvPicPr>
            <p:cNvPr id="70" name="Picture 69"/>
            <p:cNvPicPr>
              <a:picLocks noChangeAspect="1"/>
            </p:cNvPicPr>
            <p:nvPr/>
          </p:nvPicPr>
          <p:blipFill>
            <a:blip r:embed="rId23" cstate="print"/>
            <a:stretch>
              <a:fillRect/>
            </a:stretch>
          </p:blipFill>
          <p:spPr>
            <a:xfrm>
              <a:off x="6313832" y="1094658"/>
              <a:ext cx="528775" cy="1152531"/>
            </a:xfrm>
            <a:prstGeom prst="rect">
              <a:avLst/>
            </a:prstGeom>
          </p:spPr>
        </p:pic>
        <p:pic>
          <p:nvPicPr>
            <p:cNvPr id="71" name="Picture 70"/>
            <p:cNvPicPr>
              <a:picLocks noChangeAspect="1"/>
            </p:cNvPicPr>
            <p:nvPr/>
          </p:nvPicPr>
          <p:blipFill>
            <a:blip r:embed="rId24" cstate="print"/>
            <a:stretch>
              <a:fillRect/>
            </a:stretch>
          </p:blipFill>
          <p:spPr>
            <a:xfrm>
              <a:off x="6971575" y="692497"/>
              <a:ext cx="657744" cy="1146527"/>
            </a:xfrm>
            <a:prstGeom prst="rect">
              <a:avLst/>
            </a:prstGeom>
          </p:spPr>
        </p:pic>
        <p:pic>
          <p:nvPicPr>
            <p:cNvPr id="72" name="Picture 71"/>
            <p:cNvPicPr>
              <a:picLocks noChangeAspect="1"/>
            </p:cNvPicPr>
            <p:nvPr/>
          </p:nvPicPr>
          <p:blipFill>
            <a:blip r:embed="rId24" cstate="print"/>
            <a:stretch>
              <a:fillRect/>
            </a:stretch>
          </p:blipFill>
          <p:spPr>
            <a:xfrm>
              <a:off x="6313832" y="1408783"/>
              <a:ext cx="657744" cy="1146527"/>
            </a:xfrm>
            <a:prstGeom prst="rect">
              <a:avLst/>
            </a:prstGeom>
          </p:spPr>
        </p:pic>
        <p:pic>
          <p:nvPicPr>
            <p:cNvPr id="73" name="Picture 72"/>
            <p:cNvPicPr>
              <a:picLocks noChangeAspect="1"/>
            </p:cNvPicPr>
            <p:nvPr/>
          </p:nvPicPr>
          <p:blipFill>
            <a:blip r:embed="rId18" cstate="print"/>
            <a:stretch>
              <a:fillRect/>
            </a:stretch>
          </p:blipFill>
          <p:spPr>
            <a:xfrm>
              <a:off x="7171479" y="1679927"/>
              <a:ext cx="657744" cy="1134522"/>
            </a:xfrm>
            <a:prstGeom prst="rect">
              <a:avLst/>
            </a:prstGeom>
          </p:spPr>
        </p:pic>
        <p:pic>
          <p:nvPicPr>
            <p:cNvPr id="74" name="Picture 73"/>
            <p:cNvPicPr>
              <a:picLocks noChangeAspect="1"/>
            </p:cNvPicPr>
            <p:nvPr/>
          </p:nvPicPr>
          <p:blipFill>
            <a:blip r:embed="rId22" cstate="print"/>
            <a:stretch>
              <a:fillRect/>
            </a:stretch>
          </p:blipFill>
          <p:spPr>
            <a:xfrm>
              <a:off x="6132202" y="686495"/>
              <a:ext cx="492226" cy="1152531"/>
            </a:xfrm>
            <a:prstGeom prst="rect">
              <a:avLst/>
            </a:prstGeom>
          </p:spPr>
        </p:pic>
        <p:pic>
          <p:nvPicPr>
            <p:cNvPr id="75" name="Picture 74"/>
            <p:cNvPicPr>
              <a:picLocks noChangeAspect="1"/>
            </p:cNvPicPr>
            <p:nvPr/>
          </p:nvPicPr>
          <p:blipFill>
            <a:blip r:embed="rId24" cstate="print"/>
            <a:stretch>
              <a:fillRect/>
            </a:stretch>
          </p:blipFill>
          <p:spPr>
            <a:xfrm>
              <a:off x="5929420" y="1472921"/>
              <a:ext cx="657744" cy="1146527"/>
            </a:xfrm>
            <a:prstGeom prst="rect">
              <a:avLst/>
            </a:prstGeom>
          </p:spPr>
        </p:pic>
        <p:pic>
          <p:nvPicPr>
            <p:cNvPr id="76" name="Picture 75"/>
            <p:cNvPicPr>
              <a:picLocks noChangeAspect="1"/>
            </p:cNvPicPr>
            <p:nvPr/>
          </p:nvPicPr>
          <p:blipFill>
            <a:blip r:embed="rId22" cstate="print"/>
            <a:stretch>
              <a:fillRect/>
            </a:stretch>
          </p:blipFill>
          <p:spPr>
            <a:xfrm>
              <a:off x="6317992" y="1964013"/>
              <a:ext cx="492226" cy="1152531"/>
            </a:xfrm>
            <a:prstGeom prst="rect">
              <a:avLst/>
            </a:prstGeom>
          </p:spPr>
        </p:pic>
      </p:grpSp>
      <p:grpSp>
        <p:nvGrpSpPr>
          <p:cNvPr id="51" name="Group 50"/>
          <p:cNvGrpSpPr/>
          <p:nvPr/>
        </p:nvGrpSpPr>
        <p:grpSpPr>
          <a:xfrm>
            <a:off x="533400" y="152400"/>
            <a:ext cx="7696200" cy="915988"/>
            <a:chOff x="1143000" y="569685"/>
            <a:chExt cx="3048000" cy="915988"/>
          </a:xfrm>
        </p:grpSpPr>
        <p:cxnSp>
          <p:nvCxnSpPr>
            <p:cNvPr id="60" name="Straight Connector 59"/>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77" name="Picture 76" descr="m6d_media6degrees_small.jpg"/>
          <p:cNvPicPr>
            <a:picLocks noChangeAspect="1"/>
          </p:cNvPicPr>
          <p:nvPr/>
        </p:nvPicPr>
        <p:blipFill>
          <a:blip r:embed="rId25"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rmAutofit/>
          </a:bodyPr>
          <a:lstStyle/>
          <a:p>
            <a:r>
              <a:rPr lang="en-US" b="1" dirty="0" smtClean="0">
                <a:latin typeface="Century Gothic"/>
                <a:cs typeface="Century Gothic"/>
              </a:rPr>
              <a:t>e</a:t>
            </a:r>
            <a:r>
              <a:rPr lang="en-US" b="1" dirty="0" smtClean="0">
                <a:solidFill>
                  <a:srgbClr val="404040"/>
                </a:solidFill>
                <a:latin typeface="Century Gothic"/>
                <a:cs typeface="Century Gothic"/>
              </a:rPr>
              <a:t>stimation – a primer</a:t>
            </a:r>
            <a:r>
              <a:rPr lang="en-US" b="1" dirty="0" smtClean="0">
                <a:solidFill>
                  <a:srgbClr val="E11932"/>
                </a:solidFill>
                <a:latin typeface="Century Gothic"/>
                <a:cs typeface="Century Gothic"/>
              </a:rPr>
              <a:t>.</a:t>
            </a:r>
            <a:endParaRPr lang="en-US" b="1" dirty="0">
              <a:solidFill>
                <a:srgbClr val="E11932"/>
              </a:solidFill>
              <a:latin typeface="Century Gothic"/>
              <a:cs typeface="Century Gothic"/>
            </a:endParaRPr>
          </a:p>
        </p:txBody>
      </p:sp>
      <p:sp>
        <p:nvSpPr>
          <p:cNvPr id="30" name="Content Placeholder 2"/>
          <p:cNvSpPr>
            <a:spLocks noGrp="1"/>
          </p:cNvSpPr>
          <p:nvPr>
            <p:ph idx="1"/>
          </p:nvPr>
        </p:nvSpPr>
        <p:spPr>
          <a:xfrm>
            <a:off x="228600" y="1219200"/>
            <a:ext cx="7780221" cy="5334000"/>
          </a:xfrm>
        </p:spPr>
        <p:txBody>
          <a:bodyPr>
            <a:normAutofit/>
          </a:bodyPr>
          <a:lstStyle/>
          <a:p>
            <a:pPr marL="514350" indent="-514350">
              <a:buFont typeface="+mj-lt"/>
              <a:buAutoNum type="arabicPeriod"/>
            </a:pPr>
            <a:r>
              <a:rPr lang="en-US" sz="1800" dirty="0" smtClean="0">
                <a:solidFill>
                  <a:srgbClr val="404040"/>
                </a:solidFill>
                <a:latin typeface="Century Gothic"/>
                <a:cs typeface="Century Gothic"/>
              </a:rPr>
              <a:t>When can we estimate it? Necessary conditions:</a:t>
            </a:r>
          </a:p>
          <a:p>
            <a:pPr marL="914400" lvl="1" indent="-514350"/>
            <a:r>
              <a:rPr lang="en-US" sz="1800" dirty="0" smtClean="0">
                <a:solidFill>
                  <a:srgbClr val="404040"/>
                </a:solidFill>
                <a:latin typeface="Century Gothic"/>
                <a:cs typeface="Century Gothic"/>
              </a:rPr>
              <a:t>no unmeasured confounding</a:t>
            </a:r>
          </a:p>
          <a:p>
            <a:pPr marL="914400" lvl="1" indent="-514350"/>
            <a:r>
              <a:rPr lang="en-US" sz="1800" dirty="0" smtClean="0">
                <a:solidFill>
                  <a:srgbClr val="404040"/>
                </a:solidFill>
                <a:latin typeface="Century Gothic"/>
                <a:cs typeface="Century Gothic"/>
              </a:rPr>
              <a:t>experimental variability/positivity</a:t>
            </a:r>
          </a:p>
          <a:p>
            <a:pPr marL="914400" lvl="1" indent="-514350"/>
            <a:endParaRPr lang="en-US" sz="1800" dirty="0" smtClean="0">
              <a:solidFill>
                <a:srgbClr val="404040"/>
              </a:solidFill>
              <a:latin typeface="Century Gothic"/>
              <a:cs typeface="Century Gothic"/>
            </a:endParaRPr>
          </a:p>
          <a:p>
            <a:pPr marL="514350" indent="-514350">
              <a:buFont typeface="+mj-lt"/>
              <a:buAutoNum type="arabicPeriod"/>
            </a:pPr>
            <a:r>
              <a:rPr lang="en-US" sz="1800" dirty="0" smtClean="0">
                <a:solidFill>
                  <a:srgbClr val="404040"/>
                </a:solidFill>
                <a:latin typeface="Century Gothic"/>
                <a:cs typeface="Century Gothic"/>
              </a:rPr>
              <a:t>Be VERY careful with data collection</a:t>
            </a:r>
          </a:p>
          <a:p>
            <a:pPr marL="914400" lvl="1" indent="-514350"/>
            <a:r>
              <a:rPr lang="en-US" sz="1800" dirty="0" smtClean="0">
                <a:solidFill>
                  <a:srgbClr val="404040"/>
                </a:solidFill>
                <a:latin typeface="Century Gothic"/>
                <a:cs typeface="Century Gothic"/>
              </a:rPr>
              <a:t>Define cohorts and follow them over time</a:t>
            </a:r>
          </a:p>
          <a:p>
            <a:pPr marL="914400" lvl="1" indent="-514350"/>
            <a:endParaRPr lang="en-US" sz="1800" dirty="0" smtClean="0">
              <a:solidFill>
                <a:srgbClr val="404040"/>
              </a:solidFill>
              <a:latin typeface="Century Gothic"/>
              <a:cs typeface="Century Gothic"/>
            </a:endParaRPr>
          </a:p>
          <a:p>
            <a:pPr marL="514350" indent="-514350">
              <a:buFont typeface="+mj-lt"/>
              <a:buAutoNum type="arabicPeriod"/>
            </a:pPr>
            <a:r>
              <a:rPr lang="en-US" sz="1800" dirty="0" smtClean="0">
                <a:solidFill>
                  <a:srgbClr val="404040"/>
                </a:solidFill>
                <a:latin typeface="Century Gothic"/>
                <a:cs typeface="Century Gothic"/>
              </a:rPr>
              <a:t>Estimation techniques </a:t>
            </a:r>
          </a:p>
          <a:p>
            <a:pPr marL="914400" lvl="1" indent="-514350"/>
            <a:r>
              <a:rPr lang="en-US" sz="1800" dirty="0" smtClean="0">
                <a:solidFill>
                  <a:srgbClr val="404040"/>
                </a:solidFill>
                <a:latin typeface="Century Gothic"/>
                <a:cs typeface="Century Gothic"/>
              </a:rPr>
              <a:t>Unadjusted</a:t>
            </a:r>
          </a:p>
          <a:p>
            <a:pPr marL="914400" lvl="1" indent="-514350"/>
            <a:r>
              <a:rPr lang="en-US" sz="1800" dirty="0" smtClean="0">
                <a:solidFill>
                  <a:srgbClr val="404040"/>
                </a:solidFill>
                <a:latin typeface="Century Gothic"/>
                <a:cs typeface="Century Gothic"/>
              </a:rPr>
              <a:t>Adjust through </a:t>
            </a:r>
            <a:r>
              <a:rPr lang="en-US" sz="1800" dirty="0" err="1" smtClean="0">
                <a:solidFill>
                  <a:srgbClr val="E11932"/>
                </a:solidFill>
                <a:latin typeface="Century Gothic"/>
                <a:cs typeface="Century Gothic"/>
              </a:rPr>
              <a:t>g</a:t>
            </a:r>
            <a:r>
              <a:rPr lang="en-US" sz="1800" baseline="-25000" dirty="0" err="1" smtClean="0">
                <a:solidFill>
                  <a:srgbClr val="E11932"/>
                </a:solidFill>
                <a:latin typeface="Century Gothic"/>
                <a:cs typeface="Century Gothic"/>
              </a:rPr>
              <a:t>A</a:t>
            </a:r>
            <a:endParaRPr lang="en-US" sz="1800" dirty="0" smtClean="0">
              <a:solidFill>
                <a:srgbClr val="404040"/>
              </a:solidFill>
              <a:latin typeface="Century Gothic"/>
              <a:cs typeface="Century Gothic"/>
            </a:endParaRPr>
          </a:p>
          <a:p>
            <a:pPr marL="914400" lvl="1" indent="-514350"/>
            <a:r>
              <a:rPr lang="en-US" sz="1800" dirty="0" smtClean="0">
                <a:solidFill>
                  <a:srgbClr val="404040"/>
                </a:solidFill>
                <a:latin typeface="Century Gothic"/>
                <a:cs typeface="Century Gothic"/>
              </a:rPr>
              <a:t>MLE  estimate of  </a:t>
            </a:r>
            <a:r>
              <a:rPr lang="en-US" sz="1800" dirty="0" smtClean="0">
                <a:solidFill>
                  <a:srgbClr val="E11932"/>
                </a:solidFill>
                <a:latin typeface="Century Gothic"/>
                <a:cs typeface="Century Gothic"/>
              </a:rPr>
              <a:t>Q</a:t>
            </a:r>
            <a:r>
              <a:rPr lang="en-US" sz="1800" baseline="-25000" dirty="0" smtClean="0">
                <a:solidFill>
                  <a:srgbClr val="E11932"/>
                </a:solidFill>
                <a:latin typeface="Century Gothic"/>
                <a:cs typeface="Century Gothic"/>
              </a:rPr>
              <a:t>Y</a:t>
            </a:r>
            <a:endParaRPr lang="en-US" sz="1800" dirty="0" smtClean="0">
              <a:solidFill>
                <a:srgbClr val="404040"/>
              </a:solidFill>
              <a:latin typeface="Century Gothic"/>
              <a:cs typeface="Century Gothic"/>
            </a:endParaRPr>
          </a:p>
          <a:p>
            <a:pPr marL="914400" lvl="1" indent="-514350"/>
            <a:r>
              <a:rPr lang="en-US" sz="1800" dirty="0" smtClean="0">
                <a:solidFill>
                  <a:srgbClr val="404040"/>
                </a:solidFill>
                <a:latin typeface="Century Gothic"/>
                <a:cs typeface="Century Gothic"/>
              </a:rPr>
              <a:t>Double robust combining </a:t>
            </a:r>
            <a:r>
              <a:rPr lang="en-US" sz="1800" dirty="0" err="1" smtClean="0">
                <a:solidFill>
                  <a:srgbClr val="E11932"/>
                </a:solidFill>
                <a:latin typeface="Century Gothic"/>
                <a:cs typeface="Century Gothic"/>
              </a:rPr>
              <a:t>g</a:t>
            </a:r>
            <a:r>
              <a:rPr lang="en-US" sz="1800" baseline="-25000" dirty="0" err="1" smtClean="0">
                <a:solidFill>
                  <a:srgbClr val="E11932"/>
                </a:solidFill>
                <a:latin typeface="Century Gothic"/>
                <a:cs typeface="Century Gothic"/>
              </a:rPr>
              <a:t>A</a:t>
            </a:r>
            <a:r>
              <a:rPr lang="en-US" sz="1800" baseline="-25000" dirty="0" smtClean="0">
                <a:solidFill>
                  <a:srgbClr val="E11932"/>
                </a:solidFill>
                <a:latin typeface="Century Gothic"/>
                <a:cs typeface="Century Gothic"/>
              </a:rPr>
              <a:t> </a:t>
            </a:r>
            <a:r>
              <a:rPr lang="en-US" sz="1800" dirty="0" smtClean="0">
                <a:solidFill>
                  <a:srgbClr val="404040"/>
                </a:solidFill>
                <a:latin typeface="Century Gothic"/>
                <a:cs typeface="Century Gothic"/>
              </a:rPr>
              <a:t>and </a:t>
            </a:r>
            <a:r>
              <a:rPr lang="en-US" sz="1800" dirty="0" smtClean="0">
                <a:solidFill>
                  <a:srgbClr val="E11932"/>
                </a:solidFill>
                <a:latin typeface="Century Gothic"/>
                <a:cs typeface="Century Gothic"/>
              </a:rPr>
              <a:t>Q</a:t>
            </a:r>
            <a:r>
              <a:rPr lang="en-US" sz="1800" baseline="-25000" dirty="0" smtClean="0">
                <a:solidFill>
                  <a:srgbClr val="E11932"/>
                </a:solidFill>
                <a:latin typeface="Century Gothic"/>
                <a:cs typeface="Century Gothic"/>
              </a:rPr>
              <a:t>Y</a:t>
            </a:r>
            <a:endParaRPr lang="en-US" sz="1800" dirty="0" smtClean="0">
              <a:solidFill>
                <a:srgbClr val="404040"/>
              </a:solidFill>
              <a:latin typeface="Century Gothic"/>
              <a:cs typeface="Century Gothic"/>
            </a:endParaRPr>
          </a:p>
          <a:p>
            <a:pPr marL="914400" lvl="1" indent="-514350"/>
            <a:r>
              <a:rPr lang="en-US" sz="1800" dirty="0" smtClean="0">
                <a:solidFill>
                  <a:schemeClr val="accent2"/>
                </a:solidFill>
                <a:latin typeface="Century Gothic"/>
                <a:cs typeface="Century Gothic"/>
              </a:rPr>
              <a:t>TMLE</a:t>
            </a:r>
            <a:r>
              <a:rPr lang="en-US" sz="1800" dirty="0" smtClean="0">
                <a:solidFill>
                  <a:srgbClr val="404040"/>
                </a:solidFill>
                <a:latin typeface="Century Gothic"/>
                <a:cs typeface="Century Gothic"/>
              </a:rPr>
              <a:t> </a:t>
            </a:r>
          </a:p>
          <a:p>
            <a:pPr marL="914400" lvl="1" indent="-514350"/>
            <a:endParaRPr lang="en-US" sz="1800" dirty="0" smtClean="0">
              <a:solidFill>
                <a:srgbClr val="404040"/>
              </a:solidFill>
              <a:latin typeface="Century Gothic"/>
              <a:cs typeface="Century Gothic"/>
            </a:endParaRPr>
          </a:p>
          <a:p>
            <a:pPr marL="514350" indent="-514350">
              <a:buFont typeface="+mj-lt"/>
              <a:buAutoNum type="arabicPeriod"/>
            </a:pPr>
            <a:r>
              <a:rPr lang="en-US" sz="1800" dirty="0" smtClean="0">
                <a:solidFill>
                  <a:srgbClr val="404040"/>
                </a:solidFill>
                <a:latin typeface="Century Gothic"/>
                <a:cs typeface="Century Gothic"/>
              </a:rPr>
              <a:t>Many tools exist for estimating binary conditional distributions</a:t>
            </a:r>
          </a:p>
          <a:p>
            <a:pPr marL="857250" lvl="1" indent="-457200"/>
            <a:r>
              <a:rPr lang="en-US" sz="1800" dirty="0" smtClean="0">
                <a:solidFill>
                  <a:srgbClr val="404040"/>
                </a:solidFill>
                <a:latin typeface="Century Gothic"/>
                <a:cs typeface="Century Gothic"/>
              </a:rPr>
              <a:t>Logistic regression, SVM, GAM, Regression Trees, etc.</a:t>
            </a:r>
          </a:p>
          <a:p>
            <a:pPr marL="857250" lvl="1" indent="-457200"/>
            <a:endParaRPr lang="en-US" sz="1800" dirty="0" smtClean="0">
              <a:solidFill>
                <a:srgbClr val="404040"/>
              </a:solidFill>
              <a:latin typeface="Century Gothic"/>
              <a:cs typeface="Century Gothic"/>
            </a:endParaRPr>
          </a:p>
        </p:txBody>
      </p:sp>
      <p:pic>
        <p:nvPicPr>
          <p:cNvPr id="9" name="Picture 8"/>
          <p:cNvPicPr>
            <a:picLocks noChangeAspect="1"/>
          </p:cNvPicPr>
          <p:nvPr/>
        </p:nvPicPr>
        <p:blipFill>
          <a:blip r:embed="rId3" cstate="print"/>
          <a:srcRect r="5046" b="4887"/>
          <a:stretch>
            <a:fillRect/>
          </a:stretch>
        </p:blipFill>
        <p:spPr>
          <a:xfrm>
            <a:off x="6934200" y="1219200"/>
            <a:ext cx="2055506" cy="1789569"/>
          </a:xfrm>
          <a:prstGeom prst="rect">
            <a:avLst/>
          </a:prstGeom>
          <a:ln w="12700" cmpd="sng">
            <a:noFill/>
          </a:ln>
        </p:spPr>
      </p:pic>
      <p:grpSp>
        <p:nvGrpSpPr>
          <p:cNvPr id="18" name="Group 17"/>
          <p:cNvGrpSpPr/>
          <p:nvPr/>
        </p:nvGrpSpPr>
        <p:grpSpPr>
          <a:xfrm>
            <a:off x="4191000" y="2530767"/>
            <a:ext cx="5410200" cy="1584033"/>
            <a:chOff x="767460" y="4202760"/>
            <a:chExt cx="8634804" cy="2568255"/>
          </a:xfrm>
        </p:grpSpPr>
        <p:sp>
          <p:nvSpPr>
            <p:cNvPr id="10" name="Content Placeholder 2"/>
            <p:cNvSpPr txBox="1">
              <a:spLocks/>
            </p:cNvSpPr>
            <p:nvPr/>
          </p:nvSpPr>
          <p:spPr>
            <a:xfrm>
              <a:off x="767460" y="5164916"/>
              <a:ext cx="8634804" cy="1313893"/>
            </a:xfrm>
            <a:prstGeom prst="rect">
              <a:avLst/>
            </a:prstGeom>
          </p:spPr>
          <p:txBody>
            <a:bodyPr vert="horz" lIns="91440" tIns="45720" rIns="91440" bIns="45720" rtlCol="0">
              <a:noAutofit/>
            </a:bodyPr>
            <a:lstStyle/>
            <a:p>
              <a:pPr marL="514350" lvl="0" indent="-514350">
                <a:spcBef>
                  <a:spcPct val="20000"/>
                </a:spcBef>
              </a:pPr>
              <a:r>
                <a:rPr lang="en-US" sz="2400" dirty="0" smtClean="0">
                  <a:solidFill>
                    <a:srgbClr val="404040"/>
                  </a:solidFill>
                  <a:latin typeface="Century Gothic"/>
                  <a:cs typeface="Century Gothic"/>
                </a:rPr>
                <a:t>               </a:t>
              </a:r>
              <a:r>
                <a:rPr kumimoji="0" lang="en-US" sz="2400" b="0" i="0" u="none" strike="noStrike" kern="1200" cap="none" spc="0" normalizeH="0" baseline="0" noProof="0" dirty="0" smtClean="0">
                  <a:ln>
                    <a:noFill/>
                  </a:ln>
                  <a:solidFill>
                    <a:srgbClr val="404040"/>
                  </a:solidFill>
                  <a:effectLst/>
                  <a:uLnTx/>
                  <a:uFillTx/>
                  <a:latin typeface="Century Gothic"/>
                  <a:ea typeface="+mn-ea"/>
                  <a:cs typeface="Century Gothic"/>
                </a:rPr>
                <a:t>P(W) P(A|W) P(Y|A,W)</a:t>
              </a:r>
            </a:p>
          </p:txBody>
        </p:sp>
        <p:sp>
          <p:nvSpPr>
            <p:cNvPr id="11" name="Left Brace 10"/>
            <p:cNvSpPr/>
            <p:nvPr/>
          </p:nvSpPr>
          <p:spPr>
            <a:xfrm rot="16200000">
              <a:off x="3229327" y="5403850"/>
              <a:ext cx="393700" cy="1295400"/>
            </a:xfrm>
            <a:prstGeom prst="leftBrace">
              <a:avLst>
                <a:gd name="adj1" fmla="val 8333"/>
                <a:gd name="adj2" fmla="val 50908"/>
              </a:avLst>
            </a:prstGeom>
            <a:noFill/>
            <a:ln w="25400" cmpd="sng">
              <a:solidFill>
                <a:schemeClr val="tx1">
                  <a:lumMod val="75000"/>
                  <a:lumOff val="25000"/>
                  <a:alpha val="91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Century Gothic"/>
                <a:cs typeface="Century Gothic"/>
              </a:endParaRPr>
            </a:p>
          </p:txBody>
        </p:sp>
        <p:sp>
          <p:nvSpPr>
            <p:cNvPr id="12" name="Left Brace 11"/>
            <p:cNvSpPr/>
            <p:nvPr/>
          </p:nvSpPr>
          <p:spPr>
            <a:xfrm rot="16200000">
              <a:off x="7103703" y="4922772"/>
              <a:ext cx="439540" cy="2211710"/>
            </a:xfrm>
            <a:prstGeom prst="leftBrace">
              <a:avLst>
                <a:gd name="adj1" fmla="val 8333"/>
                <a:gd name="adj2" fmla="val 50908"/>
              </a:avLst>
            </a:prstGeom>
            <a:noFill/>
            <a:ln w="25400" cmpd="sng">
              <a:solidFill>
                <a:schemeClr val="tx1">
                  <a:lumMod val="75000"/>
                  <a:lumOff val="25000"/>
                  <a:alpha val="91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Century Gothic"/>
                <a:cs typeface="Century Gothic"/>
              </a:endParaRPr>
            </a:p>
          </p:txBody>
        </p:sp>
        <p:sp>
          <p:nvSpPr>
            <p:cNvPr id="13" name="Left Brace 12"/>
            <p:cNvSpPr/>
            <p:nvPr/>
          </p:nvSpPr>
          <p:spPr>
            <a:xfrm rot="5400000">
              <a:off x="4913980" y="3976019"/>
              <a:ext cx="393700" cy="1992059"/>
            </a:xfrm>
            <a:prstGeom prst="leftBrace">
              <a:avLst>
                <a:gd name="adj1" fmla="val 8333"/>
                <a:gd name="adj2" fmla="val 50908"/>
              </a:avLst>
            </a:prstGeom>
            <a:noFill/>
            <a:ln w="25400" cmpd="sng">
              <a:solidFill>
                <a:schemeClr val="tx1">
                  <a:lumMod val="75000"/>
                  <a:lumOff val="25000"/>
                  <a:alpha val="91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latin typeface="Century Gothic"/>
                <a:cs typeface="Century Gothic"/>
              </a:endParaRPr>
            </a:p>
          </p:txBody>
        </p:sp>
        <p:sp>
          <p:nvSpPr>
            <p:cNvPr id="14" name="TextBox 13"/>
            <p:cNvSpPr txBox="1"/>
            <p:nvPr/>
          </p:nvSpPr>
          <p:spPr>
            <a:xfrm>
              <a:off x="3076352" y="6172203"/>
              <a:ext cx="733354" cy="598812"/>
            </a:xfrm>
            <a:prstGeom prst="rect">
              <a:avLst/>
            </a:prstGeom>
            <a:noFill/>
          </p:spPr>
          <p:txBody>
            <a:bodyPr wrap="none" rtlCol="0">
              <a:spAutoFit/>
            </a:bodyPr>
            <a:lstStyle/>
            <a:p>
              <a:r>
                <a:rPr lang="en-US" dirty="0" smtClean="0">
                  <a:solidFill>
                    <a:srgbClr val="E11932"/>
                  </a:solidFill>
                  <a:latin typeface="Century Gothic"/>
                  <a:cs typeface="Century Gothic"/>
                </a:rPr>
                <a:t>Q</a:t>
              </a:r>
              <a:r>
                <a:rPr lang="en-US" baseline="-25000" dirty="0" smtClean="0">
                  <a:solidFill>
                    <a:srgbClr val="E11932"/>
                  </a:solidFill>
                  <a:latin typeface="Century Gothic"/>
                  <a:cs typeface="Century Gothic"/>
                </a:rPr>
                <a:t>W</a:t>
              </a:r>
              <a:endParaRPr lang="en-US" baseline="-25000" dirty="0">
                <a:solidFill>
                  <a:srgbClr val="E11932"/>
                </a:solidFill>
                <a:latin typeface="Century Gothic"/>
                <a:cs typeface="Century Gothic"/>
              </a:endParaRPr>
            </a:p>
          </p:txBody>
        </p:sp>
        <p:sp>
          <p:nvSpPr>
            <p:cNvPr id="15" name="TextBox 14"/>
            <p:cNvSpPr txBox="1"/>
            <p:nvPr/>
          </p:nvSpPr>
          <p:spPr>
            <a:xfrm>
              <a:off x="6770055" y="6120827"/>
              <a:ext cx="631967" cy="598812"/>
            </a:xfrm>
            <a:prstGeom prst="rect">
              <a:avLst/>
            </a:prstGeom>
            <a:noFill/>
          </p:spPr>
          <p:txBody>
            <a:bodyPr wrap="none" rtlCol="0">
              <a:spAutoFit/>
            </a:bodyPr>
            <a:lstStyle/>
            <a:p>
              <a:r>
                <a:rPr lang="en-US" dirty="0" smtClean="0">
                  <a:solidFill>
                    <a:srgbClr val="E11932"/>
                  </a:solidFill>
                  <a:latin typeface="Century Gothic"/>
                  <a:cs typeface="Century Gothic"/>
                </a:rPr>
                <a:t>Q</a:t>
              </a:r>
              <a:r>
                <a:rPr lang="en-US" baseline="-25000" dirty="0" smtClean="0">
                  <a:solidFill>
                    <a:srgbClr val="E11932"/>
                  </a:solidFill>
                  <a:latin typeface="Century Gothic"/>
                  <a:cs typeface="Century Gothic"/>
                </a:rPr>
                <a:t>Y</a:t>
              </a:r>
              <a:endParaRPr lang="en-US" baseline="-25000" dirty="0">
                <a:solidFill>
                  <a:srgbClr val="E11932"/>
                </a:solidFill>
                <a:latin typeface="Century Gothic"/>
                <a:cs typeface="Century Gothic"/>
              </a:endParaRPr>
            </a:p>
          </p:txBody>
        </p:sp>
        <p:sp>
          <p:nvSpPr>
            <p:cNvPr id="16" name="TextBox 15"/>
            <p:cNvSpPr txBox="1"/>
            <p:nvPr/>
          </p:nvSpPr>
          <p:spPr>
            <a:xfrm>
              <a:off x="4813356" y="4202760"/>
              <a:ext cx="598172" cy="598812"/>
            </a:xfrm>
            <a:prstGeom prst="rect">
              <a:avLst/>
            </a:prstGeom>
            <a:noFill/>
          </p:spPr>
          <p:txBody>
            <a:bodyPr wrap="none" rtlCol="0">
              <a:spAutoFit/>
            </a:bodyPr>
            <a:lstStyle/>
            <a:p>
              <a:r>
                <a:rPr lang="en-US" dirty="0" err="1" smtClean="0">
                  <a:solidFill>
                    <a:srgbClr val="E11932"/>
                  </a:solidFill>
                  <a:latin typeface="Century Gothic"/>
                  <a:cs typeface="Century Gothic"/>
                </a:rPr>
                <a:t>g</a:t>
              </a:r>
              <a:r>
                <a:rPr lang="en-US" baseline="-25000" dirty="0" err="1" smtClean="0">
                  <a:solidFill>
                    <a:srgbClr val="E11932"/>
                  </a:solidFill>
                  <a:latin typeface="Century Gothic"/>
                  <a:cs typeface="Century Gothic"/>
                </a:rPr>
                <a:t>A</a:t>
              </a:r>
              <a:endParaRPr lang="en-US" baseline="-25000" dirty="0">
                <a:solidFill>
                  <a:srgbClr val="E11932"/>
                </a:solidFill>
                <a:latin typeface="Century Gothic"/>
                <a:cs typeface="Century Gothic"/>
              </a:endParaRPr>
            </a:p>
          </p:txBody>
        </p:sp>
      </p:grpSp>
      <p:grpSp>
        <p:nvGrpSpPr>
          <p:cNvPr id="19" name="Group 18"/>
          <p:cNvGrpSpPr/>
          <p:nvPr/>
        </p:nvGrpSpPr>
        <p:grpSpPr>
          <a:xfrm>
            <a:off x="533400" y="152400"/>
            <a:ext cx="7696200" cy="915988"/>
            <a:chOff x="1143000" y="569685"/>
            <a:chExt cx="3048000" cy="915988"/>
          </a:xfrm>
        </p:grpSpPr>
        <p:cxnSp>
          <p:nvCxnSpPr>
            <p:cNvPr id="20" name="Straight Connector 19"/>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2" name="Picture 21" descr="m6d_media6degrees_small.jpg"/>
          <p:cNvPicPr>
            <a:picLocks noChangeAspect="1"/>
          </p:cNvPicPr>
          <p:nvPr/>
        </p:nvPicPr>
        <p:blipFill>
          <a:blip r:embed="rId4" cstate="print"/>
          <a:stretch>
            <a:fillRect/>
          </a:stretch>
        </p:blipFill>
        <p:spPr>
          <a:xfrm>
            <a:off x="8077200" y="6154421"/>
            <a:ext cx="888999" cy="551179"/>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762000" y="228600"/>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62000" y="1141412"/>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200"/>
            <a:ext cx="8229600" cy="1143000"/>
          </a:xfrm>
        </p:spPr>
        <p:txBody>
          <a:bodyPr>
            <a:normAutofit/>
          </a:bodyPr>
          <a:lstStyle/>
          <a:p>
            <a:r>
              <a:rPr lang="en-US" sz="4000" dirty="0" smtClean="0"/>
              <a:t>an important decision</a:t>
            </a:r>
            <a:r>
              <a:rPr lang="en-US" sz="4000" dirty="0" smtClean="0">
                <a:solidFill>
                  <a:srgbClr val="E11932"/>
                </a:solidFill>
              </a:rPr>
              <a:t>…</a:t>
            </a:r>
            <a:endParaRPr lang="en-US" sz="4000" dirty="0">
              <a:solidFill>
                <a:srgbClr val="E11932"/>
              </a:solidFill>
            </a:endParaRPr>
          </a:p>
        </p:txBody>
      </p:sp>
      <p:pic>
        <p:nvPicPr>
          <p:cNvPr id="11" name="Picture 10" descr="napkin.png"/>
          <p:cNvPicPr>
            <a:picLocks noChangeAspect="1"/>
          </p:cNvPicPr>
          <p:nvPr/>
        </p:nvPicPr>
        <p:blipFill>
          <a:blip r:embed="rId3" cstate="print"/>
          <a:stretch>
            <a:fillRect/>
          </a:stretch>
        </p:blipFill>
        <p:spPr>
          <a:xfrm>
            <a:off x="5715000" y="1600200"/>
            <a:ext cx="2346556" cy="2362200"/>
          </a:xfrm>
          <a:prstGeom prst="rect">
            <a:avLst/>
          </a:prstGeom>
        </p:spPr>
      </p:pic>
      <p:pic>
        <p:nvPicPr>
          <p:cNvPr id="1026" name="Picture 2"/>
          <p:cNvPicPr>
            <a:picLocks noChangeAspect="1" noChangeArrowheads="1"/>
          </p:cNvPicPr>
          <p:nvPr/>
        </p:nvPicPr>
        <p:blipFill>
          <a:blip r:embed="rId4" cstate="print"/>
          <a:srcRect l="24667" t="27733" r="36000" b="9760"/>
          <a:stretch>
            <a:fillRect/>
          </a:stretch>
        </p:blipFill>
        <p:spPr bwMode="auto">
          <a:xfrm>
            <a:off x="1295400" y="1579739"/>
            <a:ext cx="2469462" cy="2452836"/>
          </a:xfrm>
          <a:prstGeom prst="rect">
            <a:avLst/>
          </a:prstGeom>
          <a:noFill/>
          <a:ln w="9525">
            <a:noFill/>
            <a:miter lim="800000"/>
            <a:headEnd/>
            <a:tailEnd/>
          </a:ln>
        </p:spPr>
      </p:pic>
      <p:pic>
        <p:nvPicPr>
          <p:cNvPr id="12" name="Picture 11"/>
          <p:cNvPicPr>
            <a:picLocks noChangeAspect="1"/>
          </p:cNvPicPr>
          <p:nvPr/>
        </p:nvPicPr>
        <p:blipFill>
          <a:blip r:embed="rId5" cstate="print"/>
          <a:srcRect b="69859"/>
          <a:stretch>
            <a:fillRect/>
          </a:stretch>
        </p:blipFill>
        <p:spPr>
          <a:xfrm>
            <a:off x="3314700" y="1447800"/>
            <a:ext cx="571500" cy="512939"/>
          </a:xfrm>
          <a:prstGeom prst="rect">
            <a:avLst/>
          </a:prstGeom>
        </p:spPr>
      </p:pic>
      <p:pic>
        <p:nvPicPr>
          <p:cNvPr id="14" name="Picture 13" descr="man.png"/>
          <p:cNvPicPr>
            <a:picLocks noChangeAspect="1"/>
          </p:cNvPicPr>
          <p:nvPr/>
        </p:nvPicPr>
        <p:blipFill>
          <a:blip r:embed="rId6" cstate="print"/>
          <a:srcRect b="64910"/>
          <a:stretch>
            <a:fillRect/>
          </a:stretch>
        </p:blipFill>
        <p:spPr>
          <a:xfrm>
            <a:off x="2057400" y="4291094"/>
            <a:ext cx="2926080" cy="2566906"/>
          </a:xfrm>
          <a:prstGeom prst="rect">
            <a:avLst/>
          </a:prstGeom>
        </p:spPr>
      </p:pic>
      <p:sp>
        <p:nvSpPr>
          <p:cNvPr id="15" name="Rectangle 14"/>
          <p:cNvSpPr/>
          <p:nvPr/>
        </p:nvSpPr>
        <p:spPr>
          <a:xfrm>
            <a:off x="8001000" y="6096000"/>
            <a:ext cx="990600" cy="60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810000" y="3505200"/>
            <a:ext cx="5630873" cy="3352800"/>
            <a:chOff x="3810000" y="3505200"/>
            <a:chExt cx="5630873" cy="3352800"/>
          </a:xfrm>
        </p:grpSpPr>
        <p:pic>
          <p:nvPicPr>
            <p:cNvPr id="13" name="Picture 12" descr="thought_bubble.png"/>
            <p:cNvPicPr>
              <a:picLocks noChangeAspect="1"/>
            </p:cNvPicPr>
            <p:nvPr/>
          </p:nvPicPr>
          <p:blipFill>
            <a:blip r:embed="rId7" cstate="print"/>
            <a:srcRect b="29464"/>
            <a:stretch>
              <a:fillRect/>
            </a:stretch>
          </p:blipFill>
          <p:spPr>
            <a:xfrm>
              <a:off x="3810000" y="3505200"/>
              <a:ext cx="5630873" cy="3352800"/>
            </a:xfrm>
            <a:prstGeom prst="rect">
              <a:avLst/>
            </a:prstGeom>
          </p:spPr>
        </p:pic>
        <p:sp>
          <p:nvSpPr>
            <p:cNvPr id="18" name="Rectangle 17"/>
            <p:cNvSpPr/>
            <p:nvPr/>
          </p:nvSpPr>
          <p:spPr>
            <a:xfrm>
              <a:off x="4114800" y="4724400"/>
              <a:ext cx="4572000" cy="1200329"/>
            </a:xfrm>
            <a:prstGeom prst="rect">
              <a:avLst/>
            </a:prstGeom>
          </p:spPr>
          <p:txBody>
            <a:bodyPr>
              <a:spAutoFit/>
            </a:bodyPr>
            <a:lstStyle/>
            <a:p>
              <a:pPr algn="ctr"/>
              <a:r>
                <a:rPr lang="en-US" dirty="0" smtClean="0"/>
                <a:t>I think she is hot!</a:t>
              </a:r>
            </a:p>
            <a:p>
              <a:pPr algn="ctr"/>
              <a:endParaRPr lang="en-US" dirty="0" smtClean="0"/>
            </a:p>
            <a:p>
              <a:pPr algn="ctr"/>
              <a:r>
                <a:rPr lang="en-US" dirty="0" smtClean="0"/>
                <a:t>Hmm – so what should I write </a:t>
              </a:r>
            </a:p>
            <a:p>
              <a:pPr algn="ctr"/>
              <a:r>
                <a:rPr lang="en-US" dirty="0" smtClean="0"/>
                <a:t>to her to get her number?</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p:nvPr/>
        </p:nvGraphicFramePr>
        <p:xfrm>
          <a:off x="304800" y="1371600"/>
          <a:ext cx="8534401" cy="5257801"/>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p:cNvSpPr/>
          <p:nvPr/>
        </p:nvSpPr>
        <p:spPr>
          <a:xfrm>
            <a:off x="2407439" y="279500"/>
            <a:ext cx="4301178" cy="541174"/>
          </a:xfrm>
          <a:prstGeom prst="rect">
            <a:avLst/>
          </a:prstGeom>
        </p:spPr>
        <p:txBody>
          <a:bodyPr wrap="none">
            <a:spAutoFit/>
          </a:bodyPr>
          <a:lstStyle/>
          <a:p>
            <a:pPr algn="ctr">
              <a:lnSpc>
                <a:spcPts val="3520"/>
              </a:lnSpc>
            </a:pPr>
            <a:r>
              <a:rPr lang="en-US" sz="4000" b="1" dirty="0" smtClean="0">
                <a:solidFill>
                  <a:srgbClr val="404040"/>
                </a:solidFill>
                <a:latin typeface="Century Gothic"/>
                <a:cs typeface="Century Gothic"/>
              </a:rPr>
              <a:t>summary results</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46" name="Rectangle 45"/>
          <p:cNvSpPr/>
          <p:nvPr/>
        </p:nvSpPr>
        <p:spPr>
          <a:xfrm>
            <a:off x="2362200" y="1026745"/>
            <a:ext cx="4572000" cy="421055"/>
          </a:xfrm>
          <a:prstGeom prst="rect">
            <a:avLst/>
          </a:prstGeom>
        </p:spPr>
        <p:txBody>
          <a:bodyPr wrap="square">
            <a:spAutoFit/>
          </a:bodyPr>
          <a:lstStyle/>
          <a:p>
            <a:pPr algn="ctr">
              <a:lnSpc>
                <a:spcPts val="2520"/>
              </a:lnSpc>
            </a:pPr>
            <a:r>
              <a:rPr lang="en-US" sz="2400" spc="-150" dirty="0" smtClean="0">
                <a:solidFill>
                  <a:schemeClr val="tx1">
                    <a:lumMod val="75000"/>
                    <a:lumOff val="25000"/>
                  </a:schemeClr>
                </a:solidFill>
                <a:latin typeface="Century Gothic"/>
                <a:cs typeface="Century Gothic"/>
              </a:rPr>
              <a:t>median relative lift of 90%</a:t>
            </a:r>
            <a:endParaRPr lang="en-US" sz="2400" spc="-150" dirty="0">
              <a:solidFill>
                <a:schemeClr val="tx1">
                  <a:lumMod val="75000"/>
                  <a:lumOff val="25000"/>
                </a:schemeClr>
              </a:solidFill>
              <a:latin typeface="Century Gothic"/>
              <a:cs typeface="Century Gothic"/>
            </a:endParaRPr>
          </a:p>
        </p:txBody>
      </p:sp>
      <p:grpSp>
        <p:nvGrpSpPr>
          <p:cNvPr id="11" name="Group 10"/>
          <p:cNvGrpSpPr/>
          <p:nvPr/>
        </p:nvGrpSpPr>
        <p:grpSpPr>
          <a:xfrm>
            <a:off x="533400" y="152400"/>
            <a:ext cx="7696200" cy="915988"/>
            <a:chOff x="1143000" y="569685"/>
            <a:chExt cx="3048000" cy="915988"/>
          </a:xfrm>
        </p:grpSpPr>
        <p:cxnSp>
          <p:nvCxnSpPr>
            <p:cNvPr id="13" name="Straight Connector 12"/>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5" name="Picture 14" descr="m6d_media6degrees_small.jpg"/>
          <p:cNvPicPr>
            <a:picLocks noChangeAspect="1"/>
          </p:cNvPicPr>
          <p:nvPr/>
        </p:nvPicPr>
        <p:blipFill>
          <a:blip r:embed="rId4"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normAutofit fontScale="90000"/>
          </a:bodyPr>
          <a:lstStyle/>
          <a:p>
            <a:pPr>
              <a:lnSpc>
                <a:spcPct val="150000"/>
              </a:lnSpc>
            </a:pPr>
            <a:r>
              <a:rPr lang="en-US" b="1" spc="0" dirty="0" smtClean="0">
                <a:solidFill>
                  <a:srgbClr val="404040"/>
                </a:solidFill>
                <a:latin typeface="Century Gothic"/>
                <a:cs typeface="Century Gothic"/>
              </a:rPr>
              <a:t>method validation</a:t>
            </a:r>
            <a:r>
              <a:rPr lang="en-US" b="1" spc="0" dirty="0" smtClean="0">
                <a:solidFill>
                  <a:srgbClr val="E11932"/>
                </a:solidFill>
                <a:latin typeface="Century Gothic"/>
                <a:cs typeface="Century Gothic"/>
              </a:rPr>
              <a:t>:</a:t>
            </a:r>
            <a:r>
              <a:rPr lang="en-US" b="1" spc="0" dirty="0" smtClean="0">
                <a:solidFill>
                  <a:srgbClr val="404040"/>
                </a:solidFill>
                <a:latin typeface="Century Gothic"/>
                <a:cs typeface="Century Gothic"/>
              </a:rPr>
              <a:t/>
            </a:r>
            <a:br>
              <a:rPr lang="en-US" b="1" spc="0" dirty="0" smtClean="0">
                <a:solidFill>
                  <a:srgbClr val="404040"/>
                </a:solidFill>
                <a:latin typeface="Century Gothic"/>
                <a:cs typeface="Century Gothic"/>
              </a:rPr>
            </a:br>
            <a:r>
              <a:rPr lang="en-US" sz="2667" spc="0" dirty="0" smtClean="0">
                <a:solidFill>
                  <a:srgbClr val="404040"/>
                </a:solidFill>
                <a:latin typeface="Century Gothic"/>
                <a:cs typeface="Century Gothic"/>
              </a:rPr>
              <a:t>A/B Test vs. </a:t>
            </a:r>
            <a:r>
              <a:rPr lang="en-US" sz="2667" spc="0" dirty="0" smtClean="0">
                <a:latin typeface="Century Gothic"/>
                <a:cs typeface="Century Gothic"/>
              </a:rPr>
              <a:t>analytic estimate</a:t>
            </a:r>
            <a:endParaRPr lang="en-US" sz="2667" spc="0" dirty="0">
              <a:solidFill>
                <a:srgbClr val="404040"/>
              </a:solidFill>
              <a:latin typeface="Century Gothic"/>
              <a:cs typeface="Century Gothic"/>
            </a:endParaRPr>
          </a:p>
        </p:txBody>
      </p:sp>
      <p:pic>
        <p:nvPicPr>
          <p:cNvPr id="6" name="Picture 5"/>
          <p:cNvPicPr>
            <a:picLocks noChangeAspect="1"/>
          </p:cNvPicPr>
          <p:nvPr/>
        </p:nvPicPr>
        <p:blipFill>
          <a:blip r:embed="rId3" cstate="print"/>
          <a:srcRect b="34020"/>
          <a:stretch>
            <a:fillRect/>
          </a:stretch>
        </p:blipFill>
        <p:spPr>
          <a:xfrm>
            <a:off x="533400" y="2851150"/>
            <a:ext cx="8076400" cy="1386803"/>
          </a:xfrm>
          <a:prstGeom prst="rect">
            <a:avLst/>
          </a:prstGeom>
        </p:spPr>
      </p:pic>
      <p:grpSp>
        <p:nvGrpSpPr>
          <p:cNvPr id="12" name="Group 11"/>
          <p:cNvGrpSpPr/>
          <p:nvPr/>
        </p:nvGrpSpPr>
        <p:grpSpPr>
          <a:xfrm>
            <a:off x="533400" y="152400"/>
            <a:ext cx="7696200" cy="915988"/>
            <a:chOff x="1143000" y="569685"/>
            <a:chExt cx="3048000" cy="915988"/>
          </a:xfrm>
        </p:grpSpPr>
        <p:cxnSp>
          <p:nvCxnSpPr>
            <p:cNvPr id="13" name="Straight Connector 12"/>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5" name="Picture 14" descr="m6d_media6degrees_small.jpg"/>
          <p:cNvPicPr>
            <a:picLocks noChangeAspect="1"/>
          </p:cNvPicPr>
          <p:nvPr/>
        </p:nvPicPr>
        <p:blipFill>
          <a:blip r:embed="rId4" cstate="print"/>
          <a:stretch>
            <a:fillRect/>
          </a:stretch>
        </p:blipFill>
        <p:spPr>
          <a:xfrm>
            <a:off x="8077200" y="6154421"/>
            <a:ext cx="888999" cy="551179"/>
          </a:xfrm>
          <a:prstGeom prst="rect">
            <a:avLst/>
          </a:prstGeom>
        </p:spPr>
      </p:pic>
      <p:sp>
        <p:nvSpPr>
          <p:cNvPr id="8" name="Rectangle 7"/>
          <p:cNvSpPr/>
          <p:nvPr/>
        </p:nvSpPr>
        <p:spPr>
          <a:xfrm>
            <a:off x="7162800" y="2362200"/>
            <a:ext cx="1828800"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286000"/>
          </a:xfrm>
        </p:spPr>
        <p:txBody>
          <a:bodyPr>
            <a:normAutofit/>
          </a:bodyPr>
          <a:lstStyle/>
          <a:p>
            <a:r>
              <a:rPr lang="en-US" sz="4000" b="1" spc="0" dirty="0" smtClean="0">
                <a:latin typeface="Century Gothic"/>
                <a:cs typeface="Century Gothic"/>
              </a:rPr>
              <a:t>method validation</a:t>
            </a:r>
            <a:r>
              <a:rPr lang="en-US" sz="4000" b="1" spc="0" dirty="0" smtClean="0">
                <a:solidFill>
                  <a:srgbClr val="E11932"/>
                </a:solidFill>
                <a:latin typeface="Century Gothic"/>
                <a:cs typeface="Century Gothic"/>
              </a:rPr>
              <a:t>:</a:t>
            </a:r>
            <a:r>
              <a:rPr lang="en-US" sz="4000" b="1" spc="0" dirty="0" smtClean="0">
                <a:latin typeface="Century Gothic"/>
                <a:cs typeface="Century Gothic"/>
              </a:rPr>
              <a:t> n</a:t>
            </a:r>
            <a:r>
              <a:rPr lang="en-US" sz="4000" b="1" spc="0" dirty="0" smtClean="0">
                <a:solidFill>
                  <a:srgbClr val="404040"/>
                </a:solidFill>
                <a:latin typeface="Century Gothic"/>
                <a:cs typeface="Century Gothic"/>
              </a:rPr>
              <a:t>egative </a:t>
            </a:r>
            <a:r>
              <a:rPr lang="en-US" sz="4000" b="1" spc="0" dirty="0" smtClean="0">
                <a:latin typeface="Century Gothic"/>
                <a:cs typeface="Century Gothic"/>
              </a:rPr>
              <a:t>t</a:t>
            </a:r>
            <a:r>
              <a:rPr lang="en-US" sz="4000" b="1" spc="0" dirty="0" smtClean="0">
                <a:solidFill>
                  <a:srgbClr val="404040"/>
                </a:solidFill>
                <a:latin typeface="Century Gothic"/>
                <a:cs typeface="Century Gothic"/>
              </a:rPr>
              <a:t>est</a:t>
            </a:r>
            <a:br>
              <a:rPr lang="en-US" sz="4000" b="1" spc="0" dirty="0" smtClean="0">
                <a:solidFill>
                  <a:srgbClr val="404040"/>
                </a:solidFill>
                <a:latin typeface="Century Gothic"/>
                <a:cs typeface="Century Gothic"/>
              </a:rPr>
            </a:br>
            <a:r>
              <a:rPr lang="en-US" sz="2400" spc="0" dirty="0" smtClean="0">
                <a:solidFill>
                  <a:srgbClr val="404040"/>
                </a:solidFill>
                <a:latin typeface="Century Gothic"/>
                <a:cs typeface="Century Gothic"/>
              </a:rPr>
              <a:t>Impact of Telecommunication company’s </a:t>
            </a:r>
            <a:br>
              <a:rPr lang="en-US" sz="2400" spc="0" dirty="0" smtClean="0">
                <a:solidFill>
                  <a:srgbClr val="404040"/>
                </a:solidFill>
                <a:latin typeface="Century Gothic"/>
                <a:cs typeface="Century Gothic"/>
              </a:rPr>
            </a:br>
            <a:r>
              <a:rPr lang="en-US" sz="2400" spc="0" dirty="0" smtClean="0">
                <a:solidFill>
                  <a:srgbClr val="404040"/>
                </a:solidFill>
                <a:latin typeface="Century Gothic"/>
                <a:cs typeface="Century Gothic"/>
              </a:rPr>
              <a:t>advertisement on fast food conversion</a:t>
            </a:r>
            <a:endParaRPr lang="en-US" sz="4000" b="1" spc="0" dirty="0">
              <a:solidFill>
                <a:srgbClr val="404040"/>
              </a:solidFill>
              <a:latin typeface="Century Gothic"/>
              <a:cs typeface="Century Gothic"/>
            </a:endParaRPr>
          </a:p>
        </p:txBody>
      </p:sp>
      <p:pic>
        <p:nvPicPr>
          <p:cNvPr id="11" name="Picture 10"/>
          <p:cNvPicPr>
            <a:picLocks noChangeAspect="1"/>
          </p:cNvPicPr>
          <p:nvPr/>
        </p:nvPicPr>
        <p:blipFill>
          <a:blip r:embed="rId3" cstate="print"/>
          <a:srcRect b="30592"/>
          <a:stretch>
            <a:fillRect/>
          </a:stretch>
        </p:blipFill>
        <p:spPr>
          <a:xfrm>
            <a:off x="533400" y="2494392"/>
            <a:ext cx="7994650" cy="2023788"/>
          </a:xfrm>
          <a:prstGeom prst="rect">
            <a:avLst/>
          </a:prstGeom>
        </p:spPr>
      </p:pic>
      <p:sp>
        <p:nvSpPr>
          <p:cNvPr id="14" name="Rectangle 13"/>
          <p:cNvSpPr/>
          <p:nvPr/>
        </p:nvSpPr>
        <p:spPr>
          <a:xfrm>
            <a:off x="4419600" y="2286000"/>
            <a:ext cx="2971800" cy="2057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cstate="print"/>
          <a:srcRect l="64370" b="30592"/>
          <a:stretch>
            <a:fillRect/>
          </a:stretch>
        </p:blipFill>
        <p:spPr>
          <a:xfrm>
            <a:off x="4800600" y="2514600"/>
            <a:ext cx="2848268" cy="2023774"/>
          </a:xfrm>
          <a:prstGeom prst="rect">
            <a:avLst/>
          </a:prstGeom>
        </p:spPr>
      </p:pic>
      <p:grpSp>
        <p:nvGrpSpPr>
          <p:cNvPr id="15" name="Group 14"/>
          <p:cNvGrpSpPr/>
          <p:nvPr/>
        </p:nvGrpSpPr>
        <p:grpSpPr>
          <a:xfrm>
            <a:off x="533400" y="152400"/>
            <a:ext cx="7696200" cy="915988"/>
            <a:chOff x="1143000" y="569685"/>
            <a:chExt cx="3048000" cy="915988"/>
          </a:xfrm>
        </p:grpSpPr>
        <p:cxnSp>
          <p:nvCxnSpPr>
            <p:cNvPr id="16" name="Straight Connector 15"/>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8" name="Picture 17" descr="m6d_media6degrees_small.jpg"/>
          <p:cNvPicPr>
            <a:picLocks noChangeAspect="1"/>
          </p:cNvPicPr>
          <p:nvPr/>
        </p:nvPicPr>
        <p:blipFill>
          <a:blip r:embed="rId4"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186" y="188545"/>
            <a:ext cx="9152185" cy="541174"/>
          </a:xfrm>
          <a:prstGeom prst="rect">
            <a:avLst/>
          </a:prstGeom>
        </p:spPr>
        <p:txBody>
          <a:bodyPr wrap="square">
            <a:spAutoFit/>
          </a:bodyPr>
          <a:lstStyle/>
          <a:p>
            <a:pPr algn="ctr" defTabSz="457200">
              <a:lnSpc>
                <a:spcPts val="3520"/>
              </a:lnSpc>
            </a:pPr>
            <a:r>
              <a:rPr lang="en-US" sz="4000" b="1" dirty="0" smtClean="0">
                <a:solidFill>
                  <a:srgbClr val="404040"/>
                </a:solidFill>
                <a:latin typeface="Century Gothic"/>
                <a:cs typeface="Century Gothic"/>
              </a:rPr>
              <a:t>gross conversion rates</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5" name="Rectangle 4"/>
          <p:cNvSpPr/>
          <p:nvPr/>
        </p:nvSpPr>
        <p:spPr>
          <a:xfrm>
            <a:off x="0" y="1066800"/>
            <a:ext cx="9144000" cy="421055"/>
          </a:xfrm>
          <a:prstGeom prst="rect">
            <a:avLst/>
          </a:prstGeom>
        </p:spPr>
        <p:txBody>
          <a:bodyPr wrap="square">
            <a:spAutoFit/>
          </a:bodyPr>
          <a:lstStyle/>
          <a:p>
            <a:pPr algn="ctr" defTabSz="457200">
              <a:lnSpc>
                <a:spcPts val="2520"/>
              </a:lnSpc>
            </a:pPr>
            <a:r>
              <a:rPr lang="en-US" sz="2400" spc="-150" dirty="0" smtClean="0">
                <a:solidFill>
                  <a:srgbClr val="404040"/>
                </a:solidFill>
                <a:latin typeface="Century Gothic"/>
                <a:cs typeface="Century Gothic"/>
              </a:rPr>
              <a:t>Additive Impact </a:t>
            </a:r>
            <a:endParaRPr lang="en-US" sz="2400" spc="-150" dirty="0">
              <a:solidFill>
                <a:srgbClr val="404040"/>
              </a:solidFill>
              <a:latin typeface="Century Gothic"/>
              <a:cs typeface="Century Gothic"/>
            </a:endParaRPr>
          </a:p>
        </p:txBody>
      </p:sp>
      <p:grpSp>
        <p:nvGrpSpPr>
          <p:cNvPr id="3" name="Group 11"/>
          <p:cNvGrpSpPr/>
          <p:nvPr/>
        </p:nvGrpSpPr>
        <p:grpSpPr>
          <a:xfrm>
            <a:off x="1676400" y="1676400"/>
            <a:ext cx="5867399" cy="4503456"/>
            <a:chOff x="1423307" y="-554183"/>
            <a:chExt cx="7613649" cy="5006582"/>
          </a:xfrm>
        </p:grpSpPr>
        <p:graphicFrame>
          <p:nvGraphicFramePr>
            <p:cNvPr id="13" name="Chart 12"/>
            <p:cNvGraphicFramePr/>
            <p:nvPr/>
          </p:nvGraphicFramePr>
          <p:xfrm>
            <a:off x="1423307" y="-554183"/>
            <a:ext cx="7613649" cy="457200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21"/>
            <p:cNvGrpSpPr/>
            <p:nvPr/>
          </p:nvGrpSpPr>
          <p:grpSpPr>
            <a:xfrm>
              <a:off x="2642015" y="2387913"/>
              <a:ext cx="6098306" cy="2064486"/>
              <a:chOff x="2676649" y="1878003"/>
              <a:chExt cx="6397240" cy="1446727"/>
            </a:xfrm>
          </p:grpSpPr>
          <p:sp>
            <p:nvSpPr>
              <p:cNvPr id="16" name="TextBox 15"/>
              <p:cNvSpPr txBox="1"/>
              <p:nvPr/>
            </p:nvSpPr>
            <p:spPr>
              <a:xfrm>
                <a:off x="4924868" y="1878003"/>
                <a:ext cx="1037255" cy="215798"/>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-0.2%</a:t>
                </a:r>
                <a:endParaRPr lang="en-US" sz="1200" b="1" dirty="0">
                  <a:solidFill>
                    <a:srgbClr val="E11932"/>
                  </a:solidFill>
                  <a:latin typeface="Arial Black"/>
                  <a:cs typeface="Arial Black"/>
                </a:endParaRPr>
              </a:p>
            </p:txBody>
          </p:sp>
          <p:sp>
            <p:nvSpPr>
              <p:cNvPr id="17" name="TextBox 16"/>
              <p:cNvSpPr txBox="1"/>
              <p:nvPr/>
            </p:nvSpPr>
            <p:spPr>
              <a:xfrm>
                <a:off x="2676649" y="2924620"/>
                <a:ext cx="1295400" cy="400110"/>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A</a:t>
                </a:r>
                <a:endParaRPr lang="en-US" sz="1000" b="1" dirty="0">
                  <a:solidFill>
                    <a:prstClr val="black">
                      <a:lumMod val="75000"/>
                      <a:lumOff val="25000"/>
                    </a:prstClr>
                  </a:solidFill>
                  <a:latin typeface="Arial" pitchFamily="34" charset="0"/>
                  <a:cs typeface="Arial" pitchFamily="34" charset="0"/>
                </a:endParaRPr>
              </a:p>
            </p:txBody>
          </p:sp>
          <p:sp>
            <p:nvSpPr>
              <p:cNvPr id="18" name="TextBox 17"/>
              <p:cNvSpPr txBox="1"/>
              <p:nvPr/>
            </p:nvSpPr>
            <p:spPr>
              <a:xfrm>
                <a:off x="5236045" y="2918655"/>
                <a:ext cx="1295400" cy="400110"/>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B</a:t>
                </a:r>
                <a:endParaRPr lang="en-US" sz="1000" b="1" dirty="0">
                  <a:solidFill>
                    <a:prstClr val="black">
                      <a:lumMod val="75000"/>
                      <a:lumOff val="25000"/>
                    </a:prstClr>
                  </a:solidFill>
                  <a:latin typeface="Arial" pitchFamily="34" charset="0"/>
                  <a:cs typeface="Arial" pitchFamily="34" charset="0"/>
                </a:endParaRPr>
              </a:p>
            </p:txBody>
          </p:sp>
          <p:sp>
            <p:nvSpPr>
              <p:cNvPr id="19" name="TextBox 18"/>
              <p:cNvSpPr txBox="1"/>
              <p:nvPr/>
            </p:nvSpPr>
            <p:spPr>
              <a:xfrm>
                <a:off x="7778489" y="2918655"/>
                <a:ext cx="1295400" cy="400110"/>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C</a:t>
                </a:r>
                <a:endParaRPr lang="en-US" sz="1000" b="1" dirty="0">
                  <a:solidFill>
                    <a:prstClr val="black">
                      <a:lumMod val="75000"/>
                      <a:lumOff val="25000"/>
                    </a:prstClr>
                  </a:solidFill>
                  <a:latin typeface="Arial" pitchFamily="34" charset="0"/>
                  <a:cs typeface="Arial" pitchFamily="34" charset="0"/>
                </a:endParaRPr>
              </a:p>
            </p:txBody>
          </p:sp>
        </p:grpSp>
      </p:grpSp>
      <p:pic>
        <p:nvPicPr>
          <p:cNvPr id="20" name="Content Placeholder 7" descr="blank_case_icon_2.0.png"/>
          <p:cNvPicPr>
            <a:picLocks noGrp="1" noChangeAspect="1"/>
          </p:cNvPicPr>
          <p:nvPr>
            <p:ph idx="1"/>
          </p:nvPr>
        </p:nvPicPr>
        <p:blipFill>
          <a:blip r:embed="rId4" cstate="print"/>
          <a:stretch>
            <a:fillRect/>
          </a:stretch>
        </p:blipFill>
        <p:spPr>
          <a:xfrm>
            <a:off x="-386623" y="4648200"/>
            <a:ext cx="2259724" cy="2286000"/>
          </a:xfrm>
        </p:spPr>
      </p:pic>
      <p:pic>
        <p:nvPicPr>
          <p:cNvPr id="21" name="Picture 20" descr="case1_label.png"/>
          <p:cNvPicPr>
            <a:picLocks noChangeAspect="1"/>
          </p:cNvPicPr>
          <p:nvPr/>
        </p:nvPicPr>
        <p:blipFill>
          <a:blip r:embed="rId5" cstate="print"/>
          <a:stretch>
            <a:fillRect/>
          </a:stretch>
        </p:blipFill>
        <p:spPr>
          <a:xfrm>
            <a:off x="309810" y="5002298"/>
            <a:ext cx="1382715" cy="1627102"/>
          </a:xfrm>
          <a:prstGeom prst="rect">
            <a:avLst/>
          </a:prstGeom>
        </p:spPr>
      </p:pic>
      <p:grpSp>
        <p:nvGrpSpPr>
          <p:cNvPr id="23" name="Group 22"/>
          <p:cNvGrpSpPr/>
          <p:nvPr/>
        </p:nvGrpSpPr>
        <p:grpSpPr>
          <a:xfrm>
            <a:off x="533400" y="152400"/>
            <a:ext cx="7696200" cy="915988"/>
            <a:chOff x="1143000" y="569685"/>
            <a:chExt cx="3048000" cy="915988"/>
          </a:xfrm>
        </p:grpSpPr>
        <p:cxnSp>
          <p:nvCxnSpPr>
            <p:cNvPr id="24" name="Straight Connector 23"/>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26" name="Picture 25" descr="m6d_media6degrees_small.jpg"/>
          <p:cNvPicPr>
            <a:picLocks noChangeAspect="1"/>
          </p:cNvPicPr>
          <p:nvPr/>
        </p:nvPicPr>
        <p:blipFill>
          <a:blip r:embed="rId6"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blank_case_icon_2.0.png"/>
          <p:cNvPicPr>
            <a:picLocks noGrp="1" noChangeAspect="1"/>
          </p:cNvPicPr>
          <p:nvPr>
            <p:ph idx="1"/>
          </p:nvPr>
        </p:nvPicPr>
        <p:blipFill>
          <a:blip r:embed="rId3" cstate="print"/>
          <a:stretch>
            <a:fillRect/>
          </a:stretch>
        </p:blipFill>
        <p:spPr>
          <a:xfrm>
            <a:off x="-304800" y="4953000"/>
            <a:ext cx="2033752" cy="2057400"/>
          </a:xfrm>
        </p:spPr>
      </p:pic>
      <p:pic>
        <p:nvPicPr>
          <p:cNvPr id="13" name="Picture 12" descr="case2_label.png"/>
          <p:cNvPicPr>
            <a:picLocks noChangeAspect="1"/>
          </p:cNvPicPr>
          <p:nvPr/>
        </p:nvPicPr>
        <p:blipFill>
          <a:blip r:embed="rId4" cstate="print"/>
          <a:stretch>
            <a:fillRect/>
          </a:stretch>
        </p:blipFill>
        <p:spPr>
          <a:xfrm>
            <a:off x="304800" y="5241209"/>
            <a:ext cx="1244443" cy="1464391"/>
          </a:xfrm>
          <a:prstGeom prst="rect">
            <a:avLst/>
          </a:prstGeom>
        </p:spPr>
      </p:pic>
      <p:sp>
        <p:nvSpPr>
          <p:cNvPr id="16" name="Rectangle 15"/>
          <p:cNvSpPr/>
          <p:nvPr/>
        </p:nvSpPr>
        <p:spPr>
          <a:xfrm>
            <a:off x="0" y="304800"/>
            <a:ext cx="9144000" cy="558700"/>
          </a:xfrm>
          <a:prstGeom prst="rect">
            <a:avLst/>
          </a:prstGeom>
        </p:spPr>
        <p:txBody>
          <a:bodyPr wrap="square">
            <a:spAutoFit/>
          </a:bodyPr>
          <a:lstStyle/>
          <a:p>
            <a:pPr algn="ctr" defTabSz="457200">
              <a:lnSpc>
                <a:spcPts val="3520"/>
              </a:lnSpc>
            </a:pPr>
            <a:r>
              <a:rPr lang="en-US" sz="4000" b="1" dirty="0" smtClean="0">
                <a:solidFill>
                  <a:srgbClr val="404040"/>
                </a:solidFill>
                <a:latin typeface="Century Gothic"/>
                <a:cs typeface="Century Gothic"/>
              </a:rPr>
              <a:t>effectiveness varies by marketer</a:t>
            </a:r>
            <a:r>
              <a:rPr lang="en-US" sz="4000" b="1" dirty="0" smtClean="0">
                <a:solidFill>
                  <a:srgbClr val="E11932"/>
                </a:solidFill>
                <a:latin typeface="Century Gothic"/>
                <a:cs typeface="Century Gothic"/>
              </a:rPr>
              <a:t>.</a:t>
            </a:r>
          </a:p>
        </p:txBody>
      </p:sp>
      <p:grpSp>
        <p:nvGrpSpPr>
          <p:cNvPr id="3" name="Group 16"/>
          <p:cNvGrpSpPr/>
          <p:nvPr/>
        </p:nvGrpSpPr>
        <p:grpSpPr>
          <a:xfrm>
            <a:off x="0" y="1219200"/>
            <a:ext cx="5486400" cy="3933163"/>
            <a:chOff x="457200" y="1295400"/>
            <a:chExt cx="8153400" cy="3218021"/>
          </a:xfrm>
        </p:grpSpPr>
        <p:graphicFrame>
          <p:nvGraphicFramePr>
            <p:cNvPr id="25" name="Chart 24"/>
            <p:cNvGraphicFramePr/>
            <p:nvPr/>
          </p:nvGraphicFramePr>
          <p:xfrm>
            <a:off x="457200" y="1295400"/>
            <a:ext cx="8153400" cy="304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p:cNvSpPr txBox="1"/>
            <p:nvPr/>
          </p:nvSpPr>
          <p:spPr>
            <a:xfrm>
              <a:off x="1981200" y="4267200"/>
              <a:ext cx="1295400" cy="246221"/>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B2B COMPANY A</a:t>
              </a:r>
              <a:endParaRPr lang="en-US" sz="1000" b="1" dirty="0">
                <a:solidFill>
                  <a:prstClr val="black">
                    <a:lumMod val="75000"/>
                    <a:lumOff val="25000"/>
                  </a:prstClr>
                </a:solidFill>
                <a:latin typeface="Arial" pitchFamily="34" charset="0"/>
                <a:cs typeface="Arial" pitchFamily="34" charset="0"/>
              </a:endParaRPr>
            </a:p>
          </p:txBody>
        </p:sp>
        <p:sp>
          <p:nvSpPr>
            <p:cNvPr id="29" name="TextBox 28"/>
            <p:cNvSpPr txBox="1"/>
            <p:nvPr/>
          </p:nvSpPr>
          <p:spPr>
            <a:xfrm>
              <a:off x="6324600" y="4267200"/>
              <a:ext cx="1295400" cy="246221"/>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B2B COMPANY B</a:t>
              </a:r>
              <a:endParaRPr lang="en-US" sz="1000" b="1" dirty="0">
                <a:solidFill>
                  <a:prstClr val="black">
                    <a:lumMod val="75000"/>
                    <a:lumOff val="25000"/>
                  </a:prstClr>
                </a:solidFill>
                <a:latin typeface="Arial" pitchFamily="34" charset="0"/>
                <a:cs typeface="Arial" pitchFamily="34" charset="0"/>
              </a:endParaRPr>
            </a:p>
          </p:txBody>
        </p:sp>
        <p:sp>
          <p:nvSpPr>
            <p:cNvPr id="30" name="TextBox 29"/>
            <p:cNvSpPr txBox="1"/>
            <p:nvPr/>
          </p:nvSpPr>
          <p:spPr>
            <a:xfrm>
              <a:off x="1702858" y="1879251"/>
              <a:ext cx="1184590" cy="226634"/>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1.08X</a:t>
              </a:r>
              <a:endParaRPr lang="en-US" sz="1200" b="1" dirty="0">
                <a:solidFill>
                  <a:srgbClr val="E11932"/>
                </a:solidFill>
                <a:latin typeface="Arial Black"/>
                <a:cs typeface="Arial Black"/>
              </a:endParaRPr>
            </a:p>
          </p:txBody>
        </p:sp>
        <p:sp>
          <p:nvSpPr>
            <p:cNvPr id="31" name="TextBox 30"/>
            <p:cNvSpPr txBox="1"/>
            <p:nvPr/>
          </p:nvSpPr>
          <p:spPr>
            <a:xfrm>
              <a:off x="7138458" y="3811948"/>
              <a:ext cx="1291166" cy="226634"/>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1.08X</a:t>
              </a:r>
              <a:endParaRPr lang="en-US" sz="1200" b="1" dirty="0">
                <a:solidFill>
                  <a:srgbClr val="E11932"/>
                </a:solidFill>
                <a:latin typeface="Arial Black"/>
                <a:cs typeface="Arial Black"/>
              </a:endParaRPr>
            </a:p>
          </p:txBody>
        </p:sp>
        <p:sp>
          <p:nvSpPr>
            <p:cNvPr id="32" name="TextBox 31"/>
            <p:cNvSpPr txBox="1"/>
            <p:nvPr/>
          </p:nvSpPr>
          <p:spPr>
            <a:xfrm>
              <a:off x="3000690" y="3749603"/>
              <a:ext cx="1219200" cy="226634"/>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4.23X</a:t>
              </a:r>
              <a:endParaRPr lang="en-US" sz="1200" b="1" dirty="0">
                <a:solidFill>
                  <a:srgbClr val="E11932"/>
                </a:solidFill>
                <a:latin typeface="Arial Black"/>
                <a:cs typeface="Arial Black"/>
              </a:endParaRPr>
            </a:p>
          </p:txBody>
        </p:sp>
        <p:sp>
          <p:nvSpPr>
            <p:cNvPr id="33" name="TextBox 32"/>
            <p:cNvSpPr txBox="1"/>
            <p:nvPr/>
          </p:nvSpPr>
          <p:spPr>
            <a:xfrm>
              <a:off x="5779558" y="2939117"/>
              <a:ext cx="1142999" cy="226634"/>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3.77X</a:t>
              </a:r>
              <a:endParaRPr lang="en-US" sz="1200" b="1" dirty="0">
                <a:solidFill>
                  <a:srgbClr val="E11932"/>
                </a:solidFill>
                <a:latin typeface="Arial Black"/>
                <a:cs typeface="Arial Black"/>
              </a:endParaRPr>
            </a:p>
          </p:txBody>
        </p:sp>
      </p:grpSp>
      <p:grpSp>
        <p:nvGrpSpPr>
          <p:cNvPr id="20" name="Group 19"/>
          <p:cNvGrpSpPr/>
          <p:nvPr/>
        </p:nvGrpSpPr>
        <p:grpSpPr>
          <a:xfrm>
            <a:off x="533400" y="152400"/>
            <a:ext cx="7696200" cy="915988"/>
            <a:chOff x="1143000" y="569685"/>
            <a:chExt cx="3048000" cy="915988"/>
          </a:xfrm>
        </p:grpSpPr>
        <p:cxnSp>
          <p:nvCxnSpPr>
            <p:cNvPr id="21" name="Straight Connector 20"/>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6629400" y="1295401"/>
            <a:ext cx="2127250" cy="2057400"/>
            <a:chOff x="1600201" y="1839764"/>
            <a:chExt cx="2965450" cy="2746177"/>
          </a:xfrm>
        </p:grpSpPr>
        <p:sp>
          <p:nvSpPr>
            <p:cNvPr id="18" name="TextBox 17"/>
            <p:cNvSpPr txBox="1"/>
            <p:nvPr/>
          </p:nvSpPr>
          <p:spPr>
            <a:xfrm>
              <a:off x="1600201" y="4278164"/>
              <a:ext cx="1828800" cy="307777"/>
            </a:xfrm>
            <a:prstGeom prst="rect">
              <a:avLst/>
            </a:prstGeom>
            <a:noFill/>
          </p:spPr>
          <p:txBody>
            <a:bodyPr wrap="square" rtlCol="0">
              <a:spAutoFit/>
            </a:bodyPr>
            <a:lstStyle/>
            <a:p>
              <a:pPr defTabSz="457200"/>
              <a:r>
                <a:rPr lang="en-US" sz="1400" b="1" dirty="0" smtClean="0">
                  <a:solidFill>
                    <a:srgbClr val="404040"/>
                  </a:solidFill>
                  <a:latin typeface="Arial" pitchFamily="34" charset="0"/>
                  <a:cs typeface="Arial" pitchFamily="34" charset="0"/>
                </a:rPr>
                <a:t>B2B COMPANY A</a:t>
              </a:r>
              <a:endParaRPr lang="en-US" sz="1400" b="1" dirty="0">
                <a:solidFill>
                  <a:srgbClr val="404040"/>
                </a:solidFill>
                <a:latin typeface="Arial" pitchFamily="34" charset="0"/>
                <a:cs typeface="Arial" pitchFamily="34" charset="0"/>
              </a:endParaRPr>
            </a:p>
          </p:txBody>
        </p:sp>
        <p:pic>
          <p:nvPicPr>
            <p:cNvPr id="19" name="Picture 18" descr="Screen shot 2011-08-09 at 12.31.41 PM.png"/>
            <p:cNvPicPr>
              <a:picLocks noChangeAspect="1"/>
            </p:cNvPicPr>
            <p:nvPr/>
          </p:nvPicPr>
          <p:blipFill>
            <a:blip r:embed="rId6" cstate="print"/>
            <a:stretch>
              <a:fillRect/>
            </a:stretch>
          </p:blipFill>
          <p:spPr>
            <a:xfrm>
              <a:off x="1600201" y="1839764"/>
              <a:ext cx="2965450" cy="2508250"/>
            </a:xfrm>
            <a:prstGeom prst="rect">
              <a:avLst/>
            </a:prstGeom>
          </p:spPr>
        </p:pic>
      </p:grpSp>
      <p:grpSp>
        <p:nvGrpSpPr>
          <p:cNvPr id="24" name="Group 23"/>
          <p:cNvGrpSpPr/>
          <p:nvPr/>
        </p:nvGrpSpPr>
        <p:grpSpPr>
          <a:xfrm>
            <a:off x="6629400" y="4038600"/>
            <a:ext cx="2209800" cy="2362200"/>
            <a:chOff x="5138394" y="1752600"/>
            <a:chExt cx="3015005" cy="2833341"/>
          </a:xfrm>
        </p:grpSpPr>
        <p:sp>
          <p:nvSpPr>
            <p:cNvPr id="26" name="TextBox 25"/>
            <p:cNvSpPr txBox="1"/>
            <p:nvPr/>
          </p:nvSpPr>
          <p:spPr>
            <a:xfrm>
              <a:off x="6324599" y="4278164"/>
              <a:ext cx="1828800" cy="307777"/>
            </a:xfrm>
            <a:prstGeom prst="rect">
              <a:avLst/>
            </a:prstGeom>
            <a:noFill/>
          </p:spPr>
          <p:txBody>
            <a:bodyPr wrap="square" rtlCol="0">
              <a:spAutoFit/>
            </a:bodyPr>
            <a:lstStyle/>
            <a:p>
              <a:pPr algn="ctr" defTabSz="457200"/>
              <a:r>
                <a:rPr lang="en-US" sz="1400" b="1" dirty="0" smtClean="0">
                  <a:solidFill>
                    <a:srgbClr val="404040"/>
                  </a:solidFill>
                  <a:latin typeface="Arial" pitchFamily="34" charset="0"/>
                  <a:cs typeface="Arial" pitchFamily="34" charset="0"/>
                </a:rPr>
                <a:t>B2B COMPANY B</a:t>
              </a:r>
              <a:endParaRPr lang="en-US" sz="1400" b="1" dirty="0">
                <a:solidFill>
                  <a:srgbClr val="404040"/>
                </a:solidFill>
                <a:latin typeface="Arial" pitchFamily="34" charset="0"/>
                <a:cs typeface="Arial" pitchFamily="34" charset="0"/>
              </a:endParaRPr>
            </a:p>
          </p:txBody>
        </p:sp>
        <p:pic>
          <p:nvPicPr>
            <p:cNvPr id="27" name="Picture 26" descr="Screen shot 2011-08-09 at 12.31.56 PM.png"/>
            <p:cNvPicPr>
              <a:picLocks noChangeAspect="1"/>
            </p:cNvPicPr>
            <p:nvPr/>
          </p:nvPicPr>
          <p:blipFill>
            <a:blip r:embed="rId7" cstate="print"/>
            <a:stretch>
              <a:fillRect/>
            </a:stretch>
          </p:blipFill>
          <p:spPr>
            <a:xfrm>
              <a:off x="5138394" y="1752600"/>
              <a:ext cx="2952750" cy="2552700"/>
            </a:xfrm>
            <a:prstGeom prst="rect">
              <a:avLst/>
            </a:prstGeom>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quare_frame_large.png"/>
          <p:cNvPicPr>
            <a:picLocks noChangeAspect="1"/>
          </p:cNvPicPr>
          <p:nvPr/>
        </p:nvPicPr>
        <p:blipFill>
          <a:blip r:embed="rId3" cstate="print"/>
          <a:stretch>
            <a:fillRect/>
          </a:stretch>
        </p:blipFill>
        <p:spPr>
          <a:xfrm>
            <a:off x="2286000" y="1136662"/>
            <a:ext cx="4267200" cy="4654538"/>
          </a:xfrm>
          <a:prstGeom prst="rect">
            <a:avLst/>
          </a:prstGeom>
        </p:spPr>
      </p:pic>
      <p:grpSp>
        <p:nvGrpSpPr>
          <p:cNvPr id="2" name="Group 17"/>
          <p:cNvGrpSpPr/>
          <p:nvPr/>
        </p:nvGrpSpPr>
        <p:grpSpPr>
          <a:xfrm>
            <a:off x="2819399" y="1497096"/>
            <a:ext cx="3200400" cy="4267200"/>
            <a:chOff x="3810000" y="1447800"/>
            <a:chExt cx="4800600" cy="2743200"/>
          </a:xfrm>
        </p:grpSpPr>
        <p:graphicFrame>
          <p:nvGraphicFramePr>
            <p:cNvPr id="19" name="Chart 18"/>
            <p:cNvGraphicFramePr/>
            <p:nvPr/>
          </p:nvGraphicFramePr>
          <p:xfrm>
            <a:off x="3810000" y="1447800"/>
            <a:ext cx="48006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7168551" y="3429000"/>
              <a:ext cx="838200" cy="296785"/>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NO LIFT</a:t>
              </a:r>
              <a:endParaRPr lang="en-US" sz="1200" b="1" dirty="0">
                <a:solidFill>
                  <a:srgbClr val="E11932"/>
                </a:solidFill>
                <a:latin typeface="Arial Black"/>
                <a:cs typeface="Arial Black"/>
              </a:endParaRPr>
            </a:p>
          </p:txBody>
        </p:sp>
        <p:sp>
          <p:nvSpPr>
            <p:cNvPr id="21" name="TextBox 20"/>
            <p:cNvSpPr txBox="1"/>
            <p:nvPr/>
          </p:nvSpPr>
          <p:spPr>
            <a:xfrm>
              <a:off x="5334000" y="1937657"/>
              <a:ext cx="838200" cy="296785"/>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NO LIFT</a:t>
              </a:r>
              <a:endParaRPr lang="en-US" sz="1200" b="1" dirty="0">
                <a:solidFill>
                  <a:srgbClr val="E11932"/>
                </a:solidFill>
                <a:latin typeface="Arial Black"/>
                <a:cs typeface="Arial Black"/>
              </a:endParaRPr>
            </a:p>
          </p:txBody>
        </p:sp>
      </p:grpSp>
      <p:pic>
        <p:nvPicPr>
          <p:cNvPr id="28" name="Picture 27" descr="square_frame_large.png"/>
          <p:cNvPicPr>
            <a:picLocks noChangeAspect="1"/>
          </p:cNvPicPr>
          <p:nvPr/>
        </p:nvPicPr>
        <p:blipFill>
          <a:blip r:embed="rId3" cstate="print"/>
          <a:stretch>
            <a:fillRect/>
          </a:stretch>
        </p:blipFill>
        <p:spPr>
          <a:xfrm>
            <a:off x="5105400" y="0"/>
            <a:ext cx="4267200" cy="3429000"/>
          </a:xfrm>
          <a:prstGeom prst="rect">
            <a:avLst/>
          </a:prstGeom>
        </p:spPr>
      </p:pic>
      <p:pic>
        <p:nvPicPr>
          <p:cNvPr id="8" name="Content Placeholder 7" descr="blank_case_icon_2.0.png"/>
          <p:cNvPicPr>
            <a:picLocks noGrp="1" noChangeAspect="1"/>
          </p:cNvPicPr>
          <p:nvPr>
            <p:ph idx="1"/>
          </p:nvPr>
        </p:nvPicPr>
        <p:blipFill>
          <a:blip r:embed="rId5" cstate="print"/>
          <a:stretch>
            <a:fillRect/>
          </a:stretch>
        </p:blipFill>
        <p:spPr>
          <a:xfrm>
            <a:off x="-304800" y="4800600"/>
            <a:ext cx="2184400" cy="2209800"/>
          </a:xfrm>
        </p:spPr>
      </p:pic>
      <p:pic>
        <p:nvPicPr>
          <p:cNvPr id="13" name="Picture 12" descr="case3_label.png"/>
          <p:cNvPicPr>
            <a:picLocks noChangeAspect="1"/>
          </p:cNvPicPr>
          <p:nvPr/>
        </p:nvPicPr>
        <p:blipFill>
          <a:blip r:embed="rId6" cstate="print"/>
          <a:stretch>
            <a:fillRect/>
          </a:stretch>
        </p:blipFill>
        <p:spPr>
          <a:xfrm>
            <a:off x="349101" y="5132735"/>
            <a:ext cx="1336624" cy="1572865"/>
          </a:xfrm>
          <a:prstGeom prst="rect">
            <a:avLst/>
          </a:prstGeom>
        </p:spPr>
      </p:pic>
      <p:sp>
        <p:nvSpPr>
          <p:cNvPr id="15" name="Rectangle 14"/>
          <p:cNvSpPr/>
          <p:nvPr/>
        </p:nvSpPr>
        <p:spPr>
          <a:xfrm>
            <a:off x="381000" y="228600"/>
            <a:ext cx="5181600" cy="541174"/>
          </a:xfrm>
          <a:prstGeom prst="rect">
            <a:avLst/>
          </a:prstGeom>
        </p:spPr>
        <p:txBody>
          <a:bodyPr wrap="square">
            <a:spAutoFit/>
          </a:bodyPr>
          <a:lstStyle/>
          <a:p>
            <a:pPr defTabSz="457200">
              <a:lnSpc>
                <a:spcPts val="3520"/>
              </a:lnSpc>
            </a:pPr>
            <a:r>
              <a:rPr lang="en-US" sz="4000" b="1" dirty="0" smtClean="0">
                <a:solidFill>
                  <a:srgbClr val="404040"/>
                </a:solidFill>
                <a:latin typeface="Century Gothic"/>
                <a:cs typeface="Century Gothic"/>
              </a:rPr>
              <a:t>creative</a:t>
            </a:r>
            <a:r>
              <a:rPr lang="en-US" sz="4000" b="1" spc="-150" dirty="0" smtClean="0">
                <a:solidFill>
                  <a:srgbClr val="404040"/>
                </a:solidFill>
                <a:latin typeface="Century Gothic"/>
                <a:cs typeface="Century Gothic"/>
              </a:rPr>
              <a:t> </a:t>
            </a:r>
            <a:r>
              <a:rPr lang="en-US" sz="4000" b="1" dirty="0" smtClean="0">
                <a:solidFill>
                  <a:srgbClr val="404040"/>
                </a:solidFill>
                <a:latin typeface="Century Gothic"/>
                <a:cs typeface="Century Gothic"/>
              </a:rPr>
              <a:t>matters</a:t>
            </a:r>
            <a:r>
              <a:rPr lang="en-US" sz="4000" b="1" spc="-150" dirty="0" smtClean="0">
                <a:solidFill>
                  <a:srgbClr val="E11932"/>
                </a:solidFill>
                <a:latin typeface="Century Gothic"/>
                <a:cs typeface="Century Gothic"/>
              </a:rPr>
              <a:t>.</a:t>
            </a:r>
          </a:p>
        </p:txBody>
      </p:sp>
      <p:sp>
        <p:nvSpPr>
          <p:cNvPr id="17" name="TextBox 16"/>
          <p:cNvSpPr txBox="1"/>
          <p:nvPr/>
        </p:nvSpPr>
        <p:spPr>
          <a:xfrm>
            <a:off x="2667000" y="5715000"/>
            <a:ext cx="5146705" cy="951131"/>
          </a:xfrm>
          <a:prstGeom prst="rect">
            <a:avLst/>
          </a:prstGeom>
          <a:noFill/>
        </p:spPr>
        <p:txBody>
          <a:bodyPr wrap="square" rtlCol="0">
            <a:spAutoFit/>
          </a:bodyPr>
          <a:lstStyle/>
          <a:p>
            <a:pPr algn="r" defTabSz="457200"/>
            <a:r>
              <a:rPr lang="en-US" dirty="0" smtClean="0">
                <a:solidFill>
                  <a:srgbClr val="404040"/>
                </a:solidFill>
                <a:latin typeface="Century Gothic"/>
                <a:cs typeface="Century Gothic"/>
              </a:rPr>
              <a:t>This campaign drove no significant lift from either retargeting or new customer prospects, likely due to ineffective creative. </a:t>
            </a:r>
          </a:p>
        </p:txBody>
      </p:sp>
      <p:sp>
        <p:nvSpPr>
          <p:cNvPr id="25" name="TextBox 24"/>
          <p:cNvSpPr txBox="1"/>
          <p:nvPr/>
        </p:nvSpPr>
        <p:spPr>
          <a:xfrm>
            <a:off x="6324600" y="3733800"/>
            <a:ext cx="1981200" cy="1077218"/>
          </a:xfrm>
          <a:prstGeom prst="rect">
            <a:avLst/>
          </a:prstGeom>
          <a:noFill/>
        </p:spPr>
        <p:txBody>
          <a:bodyPr wrap="square" rtlCol="0">
            <a:spAutoFit/>
          </a:bodyPr>
          <a:lstStyle/>
          <a:p>
            <a:pPr defTabSz="457200"/>
            <a:r>
              <a:rPr lang="en-US" sz="1600" b="1" dirty="0" smtClean="0">
                <a:solidFill>
                  <a:prstClr val="black">
                    <a:lumMod val="75000"/>
                    <a:lumOff val="25000"/>
                  </a:prstClr>
                </a:solidFill>
                <a:latin typeface="Century Gothic"/>
                <a:cs typeface="Century Gothic"/>
              </a:rPr>
              <a:t>Brand is buried; sweepstakes, not the brand, is the primary message</a:t>
            </a:r>
            <a:endParaRPr lang="en-US" sz="1600" b="1" dirty="0">
              <a:solidFill>
                <a:prstClr val="black">
                  <a:lumMod val="75000"/>
                  <a:lumOff val="25000"/>
                </a:prstClr>
              </a:solidFill>
              <a:latin typeface="Century Gothic"/>
              <a:cs typeface="Century Gothic"/>
            </a:endParaRPr>
          </a:p>
        </p:txBody>
      </p:sp>
      <p:sp>
        <p:nvSpPr>
          <p:cNvPr id="26" name="TextBox 25"/>
          <p:cNvSpPr txBox="1"/>
          <p:nvPr/>
        </p:nvSpPr>
        <p:spPr>
          <a:xfrm>
            <a:off x="6858000" y="4811018"/>
            <a:ext cx="1981200" cy="830997"/>
          </a:xfrm>
          <a:prstGeom prst="rect">
            <a:avLst/>
          </a:prstGeom>
          <a:noFill/>
        </p:spPr>
        <p:txBody>
          <a:bodyPr wrap="square" rtlCol="0">
            <a:spAutoFit/>
          </a:bodyPr>
          <a:lstStyle/>
          <a:p>
            <a:pPr algn="r" defTabSz="457200"/>
            <a:r>
              <a:rPr lang="en-US" sz="1600" b="1" dirty="0" smtClean="0">
                <a:solidFill>
                  <a:prstClr val="black">
                    <a:lumMod val="75000"/>
                    <a:lumOff val="25000"/>
                  </a:prstClr>
                </a:solidFill>
                <a:latin typeface="Arial" pitchFamily="34" charset="0"/>
                <a:cs typeface="Arial" pitchFamily="34" charset="0"/>
              </a:rPr>
              <a:t>Call to action is inconsistent with primary message</a:t>
            </a:r>
            <a:endParaRPr lang="en-US" sz="1600" b="1" dirty="0">
              <a:solidFill>
                <a:prstClr val="black">
                  <a:lumMod val="75000"/>
                  <a:lumOff val="25000"/>
                </a:prstClr>
              </a:solidFill>
              <a:latin typeface="Arial" pitchFamily="34" charset="0"/>
              <a:cs typeface="Arial" pitchFamily="34" charset="0"/>
            </a:endParaRPr>
          </a:p>
        </p:txBody>
      </p:sp>
      <p:pic>
        <p:nvPicPr>
          <p:cNvPr id="22" name="Picture 21" descr="Screen shot 2011-08-09 at 12.33.24 PM.png"/>
          <p:cNvPicPr>
            <a:picLocks noChangeAspect="1"/>
          </p:cNvPicPr>
          <p:nvPr/>
        </p:nvPicPr>
        <p:blipFill>
          <a:blip r:embed="rId7" cstate="print"/>
          <a:stretch>
            <a:fillRect/>
          </a:stretch>
        </p:blipFill>
        <p:spPr>
          <a:xfrm>
            <a:off x="5486400" y="304800"/>
            <a:ext cx="3413026" cy="2858167"/>
          </a:xfrm>
          <a:prstGeom prst="rect">
            <a:avLst/>
          </a:prstGeom>
        </p:spPr>
      </p:pic>
      <p:cxnSp>
        <p:nvCxnSpPr>
          <p:cNvPr id="30" name="Straight Connector 29"/>
          <p:cNvCxnSpPr/>
          <p:nvPr/>
        </p:nvCxnSpPr>
        <p:spPr>
          <a:xfrm rot="5400000">
            <a:off x="6635287" y="3246067"/>
            <a:ext cx="1052818" cy="2208"/>
          </a:xfrm>
          <a:prstGeom prst="line">
            <a:avLst/>
          </a:prstGeom>
          <a:ln w="53975" cap="flat" cmpd="sng" algn="ctr">
            <a:solidFill>
              <a:schemeClr val="bg1"/>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6008314" y="2435460"/>
            <a:ext cx="2603474" cy="5881"/>
          </a:xfrm>
          <a:prstGeom prst="line">
            <a:avLst/>
          </a:prstGeom>
          <a:ln w="53975" cap="flat" cmpd="sng" algn="ctr">
            <a:solidFill>
              <a:schemeClr val="bg1"/>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7678247" y="3878665"/>
            <a:ext cx="1864708" cy="2"/>
          </a:xfrm>
          <a:prstGeom prst="line">
            <a:avLst/>
          </a:prstGeom>
          <a:ln w="53975" cap="flat" cmpd="sng" algn="ctr">
            <a:solidFill>
              <a:schemeClr val="bg1"/>
            </a:solidFill>
            <a:prstDash val="solid"/>
            <a:round/>
            <a:headEnd type="oval"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533400" y="152400"/>
            <a:ext cx="4800600" cy="915988"/>
            <a:chOff x="1143000" y="569685"/>
            <a:chExt cx="3048000" cy="915988"/>
          </a:xfrm>
        </p:grpSpPr>
        <p:cxnSp>
          <p:nvCxnSpPr>
            <p:cNvPr id="31" name="Straight Connector 30"/>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34" name="Picture 33" descr="m6d_media6degrees_small.jpg"/>
          <p:cNvPicPr>
            <a:picLocks noChangeAspect="1"/>
          </p:cNvPicPr>
          <p:nvPr/>
        </p:nvPicPr>
        <p:blipFill>
          <a:blip r:embed="rId8"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514600" y="0"/>
            <a:ext cx="4191000" cy="1143000"/>
          </a:xfrm>
        </p:spPr>
        <p:txBody>
          <a:bodyPr>
            <a:normAutofit/>
          </a:bodyPr>
          <a:lstStyle/>
          <a:p>
            <a:r>
              <a:rPr lang="en-US" b="1" dirty="0" smtClean="0">
                <a:solidFill>
                  <a:srgbClr val="404040"/>
                </a:solidFill>
                <a:latin typeface="Century Gothic"/>
                <a:cs typeface="Century Gothic"/>
              </a:rPr>
              <a:t>references</a:t>
            </a:r>
            <a:r>
              <a:rPr lang="en-US" b="1" dirty="0" smtClean="0">
                <a:solidFill>
                  <a:srgbClr val="E11932"/>
                </a:solidFill>
                <a:latin typeface="Century Gothic"/>
                <a:cs typeface="Century Gothic"/>
              </a:rPr>
              <a:t>.</a:t>
            </a:r>
            <a:endParaRPr lang="en-US" b="1" dirty="0">
              <a:solidFill>
                <a:srgbClr val="E11932"/>
              </a:solidFill>
              <a:latin typeface="Century Gothic"/>
              <a:cs typeface="Century Gothic"/>
            </a:endParaRPr>
          </a:p>
        </p:txBody>
      </p:sp>
      <p:sp>
        <p:nvSpPr>
          <p:cNvPr id="3" name="Content Placeholder 2"/>
          <p:cNvSpPr>
            <a:spLocks noGrp="1"/>
          </p:cNvSpPr>
          <p:nvPr>
            <p:ph idx="1"/>
          </p:nvPr>
        </p:nvSpPr>
        <p:spPr>
          <a:xfrm>
            <a:off x="3733800" y="1143000"/>
            <a:ext cx="4572000" cy="5592763"/>
          </a:xfrm>
        </p:spPr>
        <p:txBody>
          <a:bodyPr>
            <a:normAutofit/>
          </a:bodyPr>
          <a:lstStyle/>
          <a:p>
            <a:pPr marL="338138" indent="-338138">
              <a:buFont typeface="+mj-lt"/>
              <a:buAutoNum type="arabicPeriod"/>
            </a:pPr>
            <a:r>
              <a:rPr lang="en-US" sz="1200" dirty="0" smtClean="0">
                <a:solidFill>
                  <a:srgbClr val="404040"/>
                </a:solidFill>
                <a:latin typeface="Century Gothic"/>
                <a:cs typeface="Century Gothic"/>
              </a:rPr>
              <a:t>O. Stitelman, B. </a:t>
            </a:r>
            <a:r>
              <a:rPr lang="en-US" sz="1200" dirty="0" err="1" smtClean="0">
                <a:solidFill>
                  <a:srgbClr val="404040"/>
                </a:solidFill>
                <a:latin typeface="Century Gothic"/>
                <a:cs typeface="Century Gothic"/>
              </a:rPr>
              <a:t>Dalessandro</a:t>
            </a:r>
            <a:r>
              <a:rPr lang="en-US" sz="1200" dirty="0" smtClean="0">
                <a:solidFill>
                  <a:srgbClr val="404040"/>
                </a:solidFill>
                <a:latin typeface="Century Gothic"/>
                <a:cs typeface="Century Gothic"/>
              </a:rPr>
              <a:t>, C. </a:t>
            </a:r>
            <a:r>
              <a:rPr lang="en-US" sz="1200" dirty="0" err="1" smtClean="0">
                <a:solidFill>
                  <a:srgbClr val="404040"/>
                </a:solidFill>
                <a:latin typeface="Century Gothic"/>
                <a:cs typeface="Century Gothic"/>
              </a:rPr>
              <a:t>Perlich</a:t>
            </a:r>
            <a:r>
              <a:rPr lang="en-US" sz="1200" dirty="0" smtClean="0">
                <a:solidFill>
                  <a:srgbClr val="404040"/>
                </a:solidFill>
                <a:latin typeface="Century Gothic"/>
                <a:cs typeface="Century Gothic"/>
              </a:rPr>
              <a:t>, and F. Provost. Estimating The Effect Of Online Display Advertising On Browser Conversion. In Proceedings of KDD, Annual International Workshop on Data Mining and Audience Intelligence for Online Advertising, ADKDD ’11.</a:t>
            </a:r>
          </a:p>
          <a:p>
            <a:pPr marL="338138" indent="-338138">
              <a:buFont typeface="+mj-lt"/>
              <a:buAutoNum type="arabicPeriod"/>
            </a:pPr>
            <a:endParaRPr lang="en-US" sz="1200" dirty="0" smtClean="0">
              <a:solidFill>
                <a:srgbClr val="404040"/>
              </a:solidFill>
              <a:latin typeface="Century Gothic"/>
              <a:cs typeface="Century Gothic"/>
            </a:endParaRPr>
          </a:p>
          <a:p>
            <a:pPr marL="338138" indent="-338138">
              <a:buFont typeface="+mj-lt"/>
              <a:buAutoNum type="arabicPeriod"/>
            </a:pPr>
            <a:r>
              <a:rPr lang="en-US" sz="1200" dirty="0" smtClean="0">
                <a:solidFill>
                  <a:srgbClr val="404040"/>
                </a:solidFill>
                <a:latin typeface="Century Gothic"/>
                <a:cs typeface="Century Gothic"/>
              </a:rPr>
              <a:t>M. van </a:t>
            </a:r>
            <a:r>
              <a:rPr lang="en-US" sz="1200" dirty="0" err="1" smtClean="0">
                <a:solidFill>
                  <a:srgbClr val="404040"/>
                </a:solidFill>
                <a:latin typeface="Century Gothic"/>
                <a:cs typeface="Century Gothic"/>
              </a:rPr>
              <a:t>der</a:t>
            </a:r>
            <a:r>
              <a:rPr lang="en-US" sz="1200" dirty="0" smtClean="0">
                <a:solidFill>
                  <a:srgbClr val="404040"/>
                </a:solidFill>
                <a:latin typeface="Century Gothic"/>
                <a:cs typeface="Century Gothic"/>
              </a:rPr>
              <a:t> </a:t>
            </a:r>
            <a:r>
              <a:rPr lang="en-US" sz="1200" dirty="0" err="1" smtClean="0">
                <a:solidFill>
                  <a:srgbClr val="404040"/>
                </a:solidFill>
                <a:latin typeface="Century Gothic"/>
                <a:cs typeface="Century Gothic"/>
              </a:rPr>
              <a:t>Laan</a:t>
            </a:r>
            <a:r>
              <a:rPr lang="en-US" sz="1200" dirty="0" smtClean="0">
                <a:solidFill>
                  <a:srgbClr val="404040"/>
                </a:solidFill>
                <a:latin typeface="Century Gothic"/>
                <a:cs typeface="Century Gothic"/>
              </a:rPr>
              <a:t> and S. Rose. Targeted Learning: Causal Inference for Observational and Experimental Data. New York, NY: Springer Publishing Company, 2011. http://</a:t>
            </a:r>
            <a:r>
              <a:rPr lang="en-US" sz="1200" dirty="0" err="1" smtClean="0">
                <a:solidFill>
                  <a:srgbClr val="404040"/>
                </a:solidFill>
                <a:latin typeface="Century Gothic"/>
                <a:cs typeface="Century Gothic"/>
              </a:rPr>
              <a:t>www.targetedlearningbook.com</a:t>
            </a:r>
            <a:r>
              <a:rPr lang="en-US" sz="1200" dirty="0" smtClean="0">
                <a:solidFill>
                  <a:srgbClr val="404040"/>
                </a:solidFill>
                <a:latin typeface="Century Gothic"/>
                <a:cs typeface="Century Gothic"/>
              </a:rPr>
              <a:t>/</a:t>
            </a:r>
          </a:p>
          <a:p>
            <a:pPr marL="338138" indent="-338138">
              <a:buFont typeface="+mj-lt"/>
              <a:buAutoNum type="arabicPeriod"/>
            </a:pPr>
            <a:endParaRPr lang="en-US" sz="1200" dirty="0" smtClean="0">
              <a:solidFill>
                <a:srgbClr val="404040"/>
              </a:solidFill>
              <a:latin typeface="Century Gothic"/>
              <a:cs typeface="Century Gothic"/>
            </a:endParaRPr>
          </a:p>
          <a:p>
            <a:pPr marL="338138" indent="-338138">
              <a:buFont typeface="+mj-lt"/>
              <a:buAutoNum type="arabicPeriod"/>
            </a:pPr>
            <a:r>
              <a:rPr lang="en-US" sz="1200" dirty="0" smtClean="0">
                <a:solidFill>
                  <a:srgbClr val="404040"/>
                </a:solidFill>
                <a:latin typeface="Century Gothic"/>
                <a:cs typeface="Century Gothic"/>
              </a:rPr>
              <a:t>‘</a:t>
            </a:r>
            <a:r>
              <a:rPr lang="en-US" sz="1200" dirty="0" err="1" smtClean="0">
                <a:solidFill>
                  <a:srgbClr val="404040"/>
                </a:solidFill>
                <a:latin typeface="Century Gothic"/>
                <a:cs typeface="Century Gothic"/>
              </a:rPr>
              <a:t>tmle</a:t>
            </a:r>
            <a:r>
              <a:rPr lang="en-US" sz="1200" dirty="0" smtClean="0">
                <a:solidFill>
                  <a:srgbClr val="404040"/>
                </a:solidFill>
                <a:latin typeface="Century Gothic"/>
                <a:cs typeface="Century Gothic"/>
              </a:rPr>
              <a:t>’ R Package </a:t>
            </a:r>
            <a:r>
              <a:rPr lang="en-US" sz="1200" dirty="0" err="1" smtClean="0">
                <a:solidFill>
                  <a:srgbClr val="404040"/>
                </a:solidFill>
                <a:latin typeface="Century Gothic"/>
                <a:cs typeface="Century Gothic"/>
              </a:rPr>
              <a:t>http://cran.r-project.org/web/packages/tmle/index.html</a:t>
            </a:r>
            <a:endParaRPr lang="en-US" sz="1200" dirty="0" smtClean="0">
              <a:solidFill>
                <a:srgbClr val="404040"/>
              </a:solidFill>
              <a:latin typeface="Century Gothic"/>
              <a:cs typeface="Century Gothic"/>
            </a:endParaRPr>
          </a:p>
          <a:p>
            <a:pPr marL="338138" indent="-338138">
              <a:buFont typeface="+mj-lt"/>
              <a:buAutoNum type="arabicPeriod"/>
            </a:pPr>
            <a:endParaRPr lang="en-US" sz="1200" dirty="0" smtClean="0">
              <a:solidFill>
                <a:srgbClr val="404040"/>
              </a:solidFill>
              <a:latin typeface="Century Gothic"/>
              <a:cs typeface="Century Gothic"/>
            </a:endParaRPr>
          </a:p>
          <a:p>
            <a:pPr marL="338138" indent="-338138">
              <a:buFont typeface="+mj-lt"/>
              <a:buAutoNum type="arabicPeriod"/>
            </a:pPr>
            <a:r>
              <a:rPr lang="en-US" sz="1200" dirty="0" smtClean="0">
                <a:solidFill>
                  <a:srgbClr val="404040"/>
                </a:solidFill>
                <a:latin typeface="Century Gothic"/>
                <a:cs typeface="Century Gothic"/>
              </a:rPr>
              <a:t>R. </a:t>
            </a:r>
            <a:r>
              <a:rPr lang="en-US" sz="1200" dirty="0" err="1" smtClean="0">
                <a:solidFill>
                  <a:srgbClr val="404040"/>
                </a:solidFill>
                <a:latin typeface="Century Gothic"/>
                <a:cs typeface="Century Gothic"/>
              </a:rPr>
              <a:t>Kohavi</a:t>
            </a:r>
            <a:r>
              <a:rPr lang="en-US" sz="1200" dirty="0" smtClean="0">
                <a:solidFill>
                  <a:srgbClr val="404040"/>
                </a:solidFill>
                <a:latin typeface="Century Gothic"/>
                <a:cs typeface="Century Gothic"/>
              </a:rPr>
              <a:t> and R. </a:t>
            </a:r>
            <a:r>
              <a:rPr lang="en-US" sz="1200" dirty="0" err="1" smtClean="0">
                <a:solidFill>
                  <a:srgbClr val="404040"/>
                </a:solidFill>
                <a:latin typeface="Century Gothic"/>
                <a:cs typeface="Century Gothic"/>
              </a:rPr>
              <a:t>Longbotham</a:t>
            </a:r>
            <a:r>
              <a:rPr lang="en-US" sz="1200" dirty="0" smtClean="0">
                <a:solidFill>
                  <a:srgbClr val="404040"/>
                </a:solidFill>
                <a:latin typeface="Century Gothic"/>
                <a:cs typeface="Century Gothic"/>
              </a:rPr>
              <a:t>. Unexpected results in online controlled experiments. ACM SIGKDD Explorations Newsletter, 12(2):31–35, 2010.</a:t>
            </a:r>
          </a:p>
          <a:p>
            <a:pPr marL="338138" indent="-338138">
              <a:buFont typeface="+mj-lt"/>
              <a:buAutoNum type="arabicPeriod"/>
            </a:pPr>
            <a:endParaRPr lang="en-US" sz="1200" dirty="0" smtClean="0">
              <a:solidFill>
                <a:srgbClr val="404040"/>
              </a:solidFill>
              <a:latin typeface="Century Gothic"/>
              <a:cs typeface="Century Gothic"/>
            </a:endParaRPr>
          </a:p>
          <a:p>
            <a:pPr marL="338138" indent="-338138">
              <a:buFont typeface="+mj-lt"/>
              <a:buAutoNum type="arabicPeriod"/>
            </a:pPr>
            <a:r>
              <a:rPr lang="en-US" sz="1200" dirty="0" smtClean="0">
                <a:solidFill>
                  <a:srgbClr val="404040"/>
                </a:solidFill>
                <a:latin typeface="Century Gothic"/>
                <a:cs typeface="Century Gothic"/>
              </a:rPr>
              <a:t>R. Lewis and D. </a:t>
            </a:r>
            <a:r>
              <a:rPr lang="en-US" sz="1200" dirty="0" err="1" smtClean="0">
                <a:solidFill>
                  <a:srgbClr val="404040"/>
                </a:solidFill>
                <a:latin typeface="Century Gothic"/>
                <a:cs typeface="Century Gothic"/>
              </a:rPr>
              <a:t>Reiley</a:t>
            </a:r>
            <a:r>
              <a:rPr lang="en-US" sz="1200" dirty="0" smtClean="0">
                <a:solidFill>
                  <a:srgbClr val="404040"/>
                </a:solidFill>
                <a:latin typeface="Century Gothic"/>
                <a:cs typeface="Century Gothic"/>
              </a:rPr>
              <a:t>. Does retail advertising work: Measuring the effects of advertising on sales via a controlled experiment on yahoo. Technical report, Working paper, 2010.</a:t>
            </a:r>
          </a:p>
          <a:p>
            <a:pPr marL="338138" indent="-338138">
              <a:buFont typeface="+mj-lt"/>
              <a:buAutoNum type="arabicPeriod"/>
            </a:pPr>
            <a:endParaRPr lang="en-US" sz="1200" dirty="0" smtClean="0">
              <a:solidFill>
                <a:srgbClr val="404040"/>
              </a:solidFill>
              <a:latin typeface="Century Gothic"/>
              <a:cs typeface="Century Gothic"/>
            </a:endParaRPr>
          </a:p>
          <a:p>
            <a:pPr marL="338138" indent="-338138">
              <a:buFont typeface="+mj-lt"/>
              <a:buAutoNum type="arabicPeriod"/>
            </a:pPr>
            <a:r>
              <a:rPr lang="en-US" sz="1200" dirty="0" smtClean="0">
                <a:solidFill>
                  <a:srgbClr val="404040"/>
                </a:solidFill>
                <a:latin typeface="Century Gothic"/>
                <a:cs typeface="Century Gothic"/>
              </a:rPr>
              <a:t>D. Chan, R. </a:t>
            </a:r>
            <a:r>
              <a:rPr lang="en-US" sz="1200" dirty="0" err="1" smtClean="0">
                <a:solidFill>
                  <a:srgbClr val="404040"/>
                </a:solidFill>
                <a:latin typeface="Century Gothic"/>
                <a:cs typeface="Century Gothic"/>
              </a:rPr>
              <a:t>Ge</a:t>
            </a:r>
            <a:r>
              <a:rPr lang="en-US" sz="1200" dirty="0" smtClean="0">
                <a:solidFill>
                  <a:srgbClr val="404040"/>
                </a:solidFill>
                <a:latin typeface="Century Gothic"/>
                <a:cs typeface="Century Gothic"/>
              </a:rPr>
              <a:t>, O. </a:t>
            </a:r>
            <a:r>
              <a:rPr lang="en-US" sz="1200" dirty="0" err="1" smtClean="0">
                <a:solidFill>
                  <a:srgbClr val="404040"/>
                </a:solidFill>
                <a:latin typeface="Century Gothic"/>
                <a:cs typeface="Century Gothic"/>
              </a:rPr>
              <a:t>Gershony</a:t>
            </a:r>
            <a:r>
              <a:rPr lang="en-US" sz="1200" dirty="0" smtClean="0">
                <a:solidFill>
                  <a:srgbClr val="404040"/>
                </a:solidFill>
                <a:latin typeface="Century Gothic"/>
                <a:cs typeface="Century Gothic"/>
              </a:rPr>
              <a:t>, T. </a:t>
            </a:r>
            <a:r>
              <a:rPr lang="en-US" sz="1200" dirty="0" err="1" smtClean="0">
                <a:solidFill>
                  <a:srgbClr val="404040"/>
                </a:solidFill>
                <a:latin typeface="Century Gothic"/>
                <a:cs typeface="Century Gothic"/>
              </a:rPr>
              <a:t>Hesterberg</a:t>
            </a:r>
            <a:r>
              <a:rPr lang="en-US" sz="1200" dirty="0" smtClean="0">
                <a:solidFill>
                  <a:srgbClr val="404040"/>
                </a:solidFill>
                <a:latin typeface="Century Gothic"/>
                <a:cs typeface="Century Gothic"/>
              </a:rPr>
              <a:t>, and D. Lambert. Evaluating online ad campaigns in a pipeline: causal models at scale. In Proceedings of KDD, KDD ’10, pages 7–16, New York, NY, USA, 2010. ACM.</a:t>
            </a:r>
            <a:endParaRPr lang="en-US" sz="1200" dirty="0">
              <a:solidFill>
                <a:srgbClr val="404040"/>
              </a:solidFill>
              <a:latin typeface="Century Gothic"/>
              <a:cs typeface="Century Gothic"/>
            </a:endParaRPr>
          </a:p>
        </p:txBody>
      </p:sp>
      <p:grpSp>
        <p:nvGrpSpPr>
          <p:cNvPr id="6" name="Group 5"/>
          <p:cNvGrpSpPr/>
          <p:nvPr/>
        </p:nvGrpSpPr>
        <p:grpSpPr>
          <a:xfrm>
            <a:off x="2895600" y="152400"/>
            <a:ext cx="3352800" cy="915988"/>
            <a:chOff x="1143000" y="569685"/>
            <a:chExt cx="3048000" cy="915988"/>
          </a:xfrm>
        </p:grpSpPr>
        <p:cxnSp>
          <p:nvCxnSpPr>
            <p:cNvPr id="8" name="Straight Connector 7"/>
            <p:cNvCxnSpPr/>
            <p:nvPr/>
          </p:nvCxnSpPr>
          <p:spPr>
            <a:xfrm>
              <a:off x="1143000" y="5696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143000" y="1484085"/>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10" name="Picture 9" descr="m6d_media6degrees_small.jpg"/>
          <p:cNvPicPr>
            <a:picLocks noChangeAspect="1"/>
          </p:cNvPicPr>
          <p:nvPr/>
        </p:nvPicPr>
        <p:blipFill>
          <a:blip r:embed="rId3" cstate="print"/>
          <a:stretch>
            <a:fillRect/>
          </a:stretch>
        </p:blipFill>
        <p:spPr>
          <a:xfrm>
            <a:off x="609600" y="3886200"/>
            <a:ext cx="888999" cy="551179"/>
          </a:xfrm>
          <a:prstGeom prst="rect">
            <a:avLst/>
          </a:prstGeom>
        </p:spPr>
      </p:pic>
      <p:sp>
        <p:nvSpPr>
          <p:cNvPr id="11" name="TextBox 10"/>
          <p:cNvSpPr txBox="1"/>
          <p:nvPr/>
        </p:nvSpPr>
        <p:spPr>
          <a:xfrm>
            <a:off x="533400" y="1447800"/>
            <a:ext cx="2895600" cy="830997"/>
          </a:xfrm>
          <a:prstGeom prst="rect">
            <a:avLst/>
          </a:prstGeom>
          <a:noFill/>
        </p:spPr>
        <p:txBody>
          <a:bodyPr wrap="square" rtlCol="0">
            <a:spAutoFit/>
          </a:bodyPr>
          <a:lstStyle/>
          <a:p>
            <a:pPr defTabSz="457200"/>
            <a:r>
              <a:rPr lang="en-US" sz="1600" b="1" dirty="0" smtClean="0">
                <a:solidFill>
                  <a:prstClr val="black">
                    <a:lumMod val="75000"/>
                    <a:lumOff val="25000"/>
                  </a:prstClr>
                </a:solidFill>
                <a:latin typeface="Century Gothic"/>
                <a:cs typeface="Century Gothic"/>
              </a:rPr>
              <a:t>Claudia’s Office Hours:</a:t>
            </a:r>
          </a:p>
          <a:p>
            <a:pPr defTabSz="457200"/>
            <a:r>
              <a:rPr lang="en-US" sz="1600" dirty="0" smtClean="0">
                <a:solidFill>
                  <a:prstClr val="black">
                    <a:lumMod val="75000"/>
                    <a:lumOff val="25000"/>
                  </a:prstClr>
                </a:solidFill>
                <a:latin typeface="Century Gothic"/>
                <a:cs typeface="Century Gothic"/>
              </a:rPr>
              <a:t>Thursday 2:20 PM</a:t>
            </a:r>
          </a:p>
          <a:p>
            <a:pPr defTabSz="457200"/>
            <a:r>
              <a:rPr lang="en-US" sz="1600" dirty="0" smtClean="0">
                <a:solidFill>
                  <a:prstClr val="black">
                    <a:lumMod val="75000"/>
                    <a:lumOff val="25000"/>
                  </a:prstClr>
                </a:solidFill>
                <a:latin typeface="Century Gothic"/>
                <a:cs typeface="Century Gothic"/>
              </a:rPr>
              <a:t>Exhibition Hall</a:t>
            </a:r>
            <a:endParaRPr lang="en-US" sz="1600" dirty="0">
              <a:solidFill>
                <a:prstClr val="black">
                  <a:lumMod val="75000"/>
                  <a:lumOff val="25000"/>
                </a:prstClr>
              </a:solidFill>
              <a:latin typeface="Century Gothic"/>
              <a:cs typeface="Century Gothic"/>
            </a:endParaRPr>
          </a:p>
        </p:txBody>
      </p:sp>
      <p:sp>
        <p:nvSpPr>
          <p:cNvPr id="12" name="TextBox 11"/>
          <p:cNvSpPr txBox="1"/>
          <p:nvPr/>
        </p:nvSpPr>
        <p:spPr>
          <a:xfrm>
            <a:off x="533400" y="4419600"/>
            <a:ext cx="3124200" cy="1815882"/>
          </a:xfrm>
          <a:prstGeom prst="rect">
            <a:avLst/>
          </a:prstGeom>
          <a:noFill/>
        </p:spPr>
        <p:txBody>
          <a:bodyPr wrap="square" rtlCol="0">
            <a:spAutoFit/>
          </a:bodyPr>
          <a:lstStyle/>
          <a:p>
            <a:pPr defTabSz="457200"/>
            <a:r>
              <a:rPr lang="en-US" sz="1600" b="1" dirty="0" smtClean="0">
                <a:solidFill>
                  <a:prstClr val="black">
                    <a:lumMod val="75000"/>
                    <a:lumOff val="25000"/>
                  </a:prstClr>
                </a:solidFill>
                <a:latin typeface="Century Gothic"/>
                <a:cs typeface="Century Gothic"/>
              </a:rPr>
              <a:t>Data Science Team:</a:t>
            </a:r>
          </a:p>
          <a:p>
            <a:pPr defTabSz="457200"/>
            <a:r>
              <a:rPr lang="en-US" sz="1600" dirty="0" err="1" smtClean="0">
                <a:solidFill>
                  <a:prstClr val="black">
                    <a:lumMod val="75000"/>
                    <a:lumOff val="25000"/>
                  </a:prstClr>
                </a:solidFill>
                <a:latin typeface="Century Gothic"/>
                <a:cs typeface="Century Gothic"/>
              </a:rPr>
              <a:t>Ori</a:t>
            </a:r>
            <a:r>
              <a:rPr lang="en-US" sz="1600" dirty="0" smtClean="0">
                <a:solidFill>
                  <a:prstClr val="black">
                    <a:lumMod val="75000"/>
                    <a:lumOff val="25000"/>
                  </a:prstClr>
                </a:solidFill>
                <a:latin typeface="Century Gothic"/>
                <a:cs typeface="Century Gothic"/>
              </a:rPr>
              <a:t> </a:t>
            </a:r>
            <a:r>
              <a:rPr lang="en-US" sz="1600" dirty="0" err="1" smtClean="0">
                <a:solidFill>
                  <a:prstClr val="black">
                    <a:lumMod val="75000"/>
                    <a:lumOff val="25000"/>
                  </a:prstClr>
                </a:solidFill>
                <a:latin typeface="Century Gothic"/>
                <a:cs typeface="Century Gothic"/>
              </a:rPr>
              <a:t>Stitelman</a:t>
            </a:r>
            <a:endParaRPr lang="en-US" sz="1600" dirty="0" smtClean="0">
              <a:solidFill>
                <a:prstClr val="black">
                  <a:lumMod val="75000"/>
                  <a:lumOff val="25000"/>
                </a:prstClr>
              </a:solidFill>
              <a:latin typeface="Century Gothic"/>
              <a:cs typeface="Century Gothic"/>
            </a:endParaRPr>
          </a:p>
          <a:p>
            <a:pPr defTabSz="457200"/>
            <a:r>
              <a:rPr lang="en-US" sz="1600" dirty="0" smtClean="0">
                <a:solidFill>
                  <a:prstClr val="black">
                    <a:lumMod val="75000"/>
                    <a:lumOff val="25000"/>
                  </a:prstClr>
                </a:solidFill>
                <a:latin typeface="Century Gothic"/>
                <a:cs typeface="Century Gothic"/>
              </a:rPr>
              <a:t>Brian </a:t>
            </a:r>
            <a:r>
              <a:rPr lang="en-US" sz="1600" dirty="0" err="1" smtClean="0">
                <a:solidFill>
                  <a:prstClr val="black">
                    <a:lumMod val="75000"/>
                    <a:lumOff val="25000"/>
                  </a:prstClr>
                </a:solidFill>
                <a:latin typeface="Century Gothic"/>
                <a:cs typeface="Century Gothic"/>
              </a:rPr>
              <a:t>Dalessandro</a:t>
            </a:r>
            <a:endParaRPr lang="en-US" sz="1600" dirty="0" smtClean="0">
              <a:solidFill>
                <a:prstClr val="black">
                  <a:lumMod val="75000"/>
                  <a:lumOff val="25000"/>
                </a:prstClr>
              </a:solidFill>
              <a:latin typeface="Century Gothic"/>
              <a:cs typeface="Century Gothic"/>
            </a:endParaRPr>
          </a:p>
          <a:p>
            <a:pPr defTabSz="457200"/>
            <a:r>
              <a:rPr lang="en-US" sz="1600" dirty="0" smtClean="0">
                <a:solidFill>
                  <a:prstClr val="black">
                    <a:lumMod val="75000"/>
                    <a:lumOff val="25000"/>
                  </a:prstClr>
                </a:solidFill>
                <a:latin typeface="Century Gothic"/>
                <a:cs typeface="Century Gothic"/>
              </a:rPr>
              <a:t>Troy Raeder</a:t>
            </a:r>
          </a:p>
          <a:p>
            <a:pPr defTabSz="457200"/>
            <a:r>
              <a:rPr lang="en-US" sz="1600" dirty="0" smtClean="0">
                <a:solidFill>
                  <a:prstClr val="black">
                    <a:lumMod val="75000"/>
                    <a:lumOff val="25000"/>
                  </a:prstClr>
                </a:solidFill>
                <a:latin typeface="Century Gothic"/>
                <a:cs typeface="Century Gothic"/>
              </a:rPr>
              <a:t>Charlie Guthrie</a:t>
            </a:r>
          </a:p>
          <a:p>
            <a:pPr defTabSz="457200"/>
            <a:endParaRPr lang="en-US" sz="1600" dirty="0" smtClean="0">
              <a:solidFill>
                <a:prstClr val="black">
                  <a:lumMod val="75000"/>
                  <a:lumOff val="25000"/>
                </a:prstClr>
              </a:solidFill>
              <a:latin typeface="Century Gothic"/>
              <a:cs typeface="Century Gothic"/>
            </a:endParaRPr>
          </a:p>
          <a:p>
            <a:pPr defTabSz="457200"/>
            <a:r>
              <a:rPr lang="en-US" sz="1600" dirty="0" smtClean="0">
                <a:solidFill>
                  <a:prstClr val="black">
                    <a:lumMod val="75000"/>
                    <a:lumOff val="25000"/>
                  </a:prstClr>
                </a:solidFill>
                <a:latin typeface="Century Gothic"/>
                <a:cs typeface="Century Gothic"/>
              </a:rPr>
              <a:t>Foster Provost</a:t>
            </a:r>
            <a:endParaRPr lang="en-US" sz="1600" dirty="0">
              <a:solidFill>
                <a:prstClr val="black">
                  <a:lumMod val="75000"/>
                  <a:lumOff val="25000"/>
                </a:prstClr>
              </a:solidFill>
              <a:latin typeface="Century Gothic"/>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r="33199" b="24324"/>
          <a:stretch>
            <a:fillRect/>
          </a:stretch>
        </p:blipFill>
        <p:spPr bwMode="auto">
          <a:xfrm>
            <a:off x="7747705" y="6183339"/>
            <a:ext cx="1396295" cy="674661"/>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8667" t="9360" r="44000" b="69245"/>
          <a:stretch>
            <a:fillRect/>
          </a:stretch>
        </p:blipFill>
        <p:spPr bwMode="auto">
          <a:xfrm>
            <a:off x="1193382" y="243145"/>
            <a:ext cx="6807618" cy="234765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20800" t="34298" r="44000" b="21482"/>
          <a:stretch>
            <a:fillRect/>
          </a:stretch>
        </p:blipFill>
        <p:spPr bwMode="auto">
          <a:xfrm>
            <a:off x="1981200" y="2675167"/>
            <a:ext cx="5029200" cy="3801833"/>
          </a:xfrm>
          <a:prstGeom prst="rect">
            <a:avLst/>
          </a:prstGeom>
          <a:noFill/>
          <a:ln w="9525">
            <a:noFill/>
            <a:miter lim="800000"/>
            <a:headEnd/>
            <a:tailEnd/>
          </a:ln>
        </p:spPr>
      </p:pic>
      <p:sp>
        <p:nvSpPr>
          <p:cNvPr id="8" name="TextBox 7"/>
          <p:cNvSpPr txBox="1"/>
          <p:nvPr/>
        </p:nvSpPr>
        <p:spPr>
          <a:xfrm>
            <a:off x="6858000" y="3429000"/>
            <a:ext cx="1905000" cy="2246769"/>
          </a:xfrm>
          <a:prstGeom prst="rect">
            <a:avLst/>
          </a:prstGeom>
          <a:noFill/>
        </p:spPr>
        <p:txBody>
          <a:bodyPr wrap="square" rtlCol="0">
            <a:spAutoFit/>
          </a:bodyPr>
          <a:lstStyle/>
          <a:p>
            <a:r>
              <a:rPr lang="en-US" sz="1400" dirty="0" smtClean="0">
                <a:solidFill>
                  <a:schemeClr val="tx1">
                    <a:lumMod val="75000"/>
                    <a:lumOff val="25000"/>
                  </a:schemeClr>
                </a:solidFill>
                <a:latin typeface="Century Gothic"/>
                <a:cs typeface="Century Gothic"/>
              </a:rPr>
              <a:t>The word </a:t>
            </a:r>
            <a:r>
              <a:rPr lang="en-US" sz="1400" i="1" dirty="0" smtClean="0">
                <a:solidFill>
                  <a:schemeClr val="tx1">
                    <a:lumMod val="75000"/>
                    <a:lumOff val="25000"/>
                  </a:schemeClr>
                </a:solidFill>
                <a:latin typeface="Century Gothic"/>
                <a:cs typeface="Century Gothic"/>
              </a:rPr>
              <a:t>pretty </a:t>
            </a:r>
            <a:r>
              <a:rPr lang="en-US" sz="1400" dirty="0" smtClean="0">
                <a:solidFill>
                  <a:schemeClr val="tx1">
                    <a:lumMod val="75000"/>
                    <a:lumOff val="25000"/>
                  </a:schemeClr>
                </a:solidFill>
                <a:latin typeface="Century Gothic"/>
                <a:cs typeface="Century Gothic"/>
              </a:rPr>
              <a:t>is a perfect case study for our point. As an adjective, it’s a physical compliment, but as an adverb (as in, “I’m pretty good at sports.”) it is just another word.</a:t>
            </a:r>
            <a:endParaRPr lang="en-US" sz="1400" dirty="0">
              <a:solidFill>
                <a:schemeClr val="tx1">
                  <a:lumMod val="75000"/>
                  <a:lumOff val="25000"/>
                </a:schemeClr>
              </a:solidFill>
              <a:latin typeface="Century Gothic"/>
              <a:cs typeface="Century Gothic"/>
            </a:endParaRPr>
          </a:p>
        </p:txBody>
      </p:sp>
      <p:sp>
        <p:nvSpPr>
          <p:cNvPr id="9" name="TextBox 8"/>
          <p:cNvSpPr txBox="1"/>
          <p:nvPr/>
        </p:nvSpPr>
        <p:spPr>
          <a:xfrm>
            <a:off x="152400" y="3429000"/>
            <a:ext cx="1905000" cy="1938992"/>
          </a:xfrm>
          <a:prstGeom prst="rect">
            <a:avLst/>
          </a:prstGeom>
          <a:noFill/>
        </p:spPr>
        <p:txBody>
          <a:bodyPr wrap="square" rtlCol="0">
            <a:spAutoFit/>
          </a:bodyPr>
          <a:lstStyle/>
          <a:p>
            <a:pPr algn="r"/>
            <a:r>
              <a:rPr lang="en-US" sz="2000" b="1" dirty="0" smtClean="0">
                <a:solidFill>
                  <a:schemeClr val="tx1">
                    <a:lumMod val="75000"/>
                    <a:lumOff val="25000"/>
                  </a:schemeClr>
                </a:solidFill>
                <a:latin typeface="Century Gothic"/>
                <a:cs typeface="Century Gothic"/>
              </a:rPr>
              <a:t>On the other hand, more general compliments work quite well.</a:t>
            </a:r>
            <a:endParaRPr lang="en-US" sz="2000" b="1" dirty="0">
              <a:solidFill>
                <a:schemeClr val="tx1">
                  <a:lumMod val="75000"/>
                  <a:lumOff val="25000"/>
                </a:schemeClr>
              </a:solidFill>
              <a:latin typeface="Century Gothic"/>
              <a:cs typeface="Century Gothic"/>
            </a:endParaRPr>
          </a:p>
        </p:txBody>
      </p:sp>
      <p:sp>
        <p:nvSpPr>
          <p:cNvPr id="10" name="Rectangle 9"/>
          <p:cNvSpPr/>
          <p:nvPr/>
        </p:nvSpPr>
        <p:spPr>
          <a:xfrm>
            <a:off x="8001000" y="6237767"/>
            <a:ext cx="990600" cy="60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703" y="6650666"/>
            <a:ext cx="1080745" cy="215444"/>
          </a:xfrm>
          <a:prstGeom prst="rect">
            <a:avLst/>
          </a:prstGeom>
          <a:noFill/>
        </p:spPr>
        <p:txBody>
          <a:bodyPr wrap="none" rtlCol="0">
            <a:spAutoFit/>
          </a:bodyPr>
          <a:lstStyle/>
          <a:p>
            <a:r>
              <a:rPr lang="en-US" sz="800" dirty="0" smtClean="0">
                <a:latin typeface="Century Gothic" pitchFamily="34" charset="0"/>
              </a:rPr>
              <a:t>Source: OK Trends</a:t>
            </a:r>
            <a:endParaRPr lang="en-US" sz="800" dirty="0">
              <a:latin typeface="Century Gothic" pitchFamily="34" charset="0"/>
            </a:endParaRPr>
          </a:p>
        </p:txBody>
      </p:sp>
      <p:sp>
        <p:nvSpPr>
          <p:cNvPr id="12" name="TextBox 11"/>
          <p:cNvSpPr txBox="1"/>
          <p:nvPr/>
        </p:nvSpPr>
        <p:spPr>
          <a:xfrm>
            <a:off x="3200400" y="5562600"/>
            <a:ext cx="685800" cy="769441"/>
          </a:xfrm>
          <a:prstGeom prst="rect">
            <a:avLst/>
          </a:prstGeom>
          <a:noFill/>
        </p:spPr>
        <p:txBody>
          <a:bodyPr wrap="square" rtlCol="0">
            <a:spAutoFit/>
          </a:bodyPr>
          <a:lstStyle/>
          <a:p>
            <a:r>
              <a:rPr lang="en-US" sz="4400" dirty="0" smtClean="0">
                <a:latin typeface="Arial Black" pitchFamily="34" charset="0"/>
              </a:rPr>
              <a:t>?</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762000" y="228600"/>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62000" y="1141412"/>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0" y="76200"/>
            <a:ext cx="8991600" cy="1219200"/>
          </a:xfrm>
        </p:spPr>
        <p:txBody>
          <a:bodyPr>
            <a:normAutofit/>
          </a:bodyPr>
          <a:lstStyle/>
          <a:p>
            <a:r>
              <a:rPr lang="en-US" sz="4000" dirty="0" smtClean="0"/>
              <a:t>hardships of causality</a:t>
            </a:r>
            <a:r>
              <a:rPr lang="en-US" sz="4000" dirty="0" smtClean="0">
                <a:solidFill>
                  <a:srgbClr val="E11932"/>
                </a:solidFill>
              </a:rPr>
              <a:t>.</a:t>
            </a:r>
            <a:endParaRPr lang="en-US" sz="4000" dirty="0"/>
          </a:p>
        </p:txBody>
      </p:sp>
      <p:sp>
        <p:nvSpPr>
          <p:cNvPr id="18" name="Content Placeholder 2"/>
          <p:cNvSpPr>
            <a:spLocks noGrp="1"/>
          </p:cNvSpPr>
          <p:nvPr>
            <p:ph idx="1"/>
          </p:nvPr>
        </p:nvSpPr>
        <p:spPr>
          <a:xfrm>
            <a:off x="4495800" y="1905000"/>
            <a:ext cx="4495800" cy="3581400"/>
          </a:xfrm>
        </p:spPr>
        <p:txBody>
          <a:bodyPr>
            <a:normAutofit/>
          </a:bodyPr>
          <a:lstStyle/>
          <a:p>
            <a:pPr marL="514350" indent="-514350">
              <a:buNone/>
            </a:pPr>
            <a:r>
              <a:rPr lang="en-US" sz="2800" dirty="0" smtClean="0">
                <a:solidFill>
                  <a:srgbClr val="404040"/>
                </a:solidFill>
              </a:rPr>
              <a:t>Beauty is </a:t>
            </a:r>
            <a:r>
              <a:rPr lang="en-US" sz="2800" b="1" dirty="0" smtClean="0">
                <a:solidFill>
                  <a:srgbClr val="E11932"/>
                </a:solidFill>
              </a:rPr>
              <a:t>Confounding</a:t>
            </a:r>
          </a:p>
          <a:p>
            <a:pPr marL="514350" indent="-514350">
              <a:buNone/>
            </a:pPr>
            <a:endParaRPr lang="en-US" sz="2800" b="1" dirty="0" smtClean="0">
              <a:solidFill>
                <a:srgbClr val="E11932"/>
              </a:solidFill>
            </a:endParaRPr>
          </a:p>
          <a:p>
            <a:pPr marL="0" lvl="1" indent="0">
              <a:buNone/>
            </a:pPr>
            <a:r>
              <a:rPr lang="en-US" sz="2000" dirty="0" smtClean="0"/>
              <a:t>determines both the probability of getting the number</a:t>
            </a:r>
            <a:r>
              <a:rPr lang="en-US" dirty="0" smtClean="0"/>
              <a:t> </a:t>
            </a:r>
            <a:r>
              <a:rPr lang="en-US" sz="2000" b="1" dirty="0" smtClean="0"/>
              <a:t>and </a:t>
            </a:r>
            <a:r>
              <a:rPr lang="en-US" sz="2000" dirty="0" smtClean="0"/>
              <a:t>of the probability that James will say it </a:t>
            </a:r>
          </a:p>
          <a:p>
            <a:pPr marL="0" lvl="1" indent="0">
              <a:buNone/>
            </a:pPr>
            <a:endParaRPr lang="en-US" sz="2000" dirty="0" smtClean="0"/>
          </a:p>
          <a:p>
            <a:pPr marL="0" lvl="1" indent="0">
              <a:buNone/>
            </a:pPr>
            <a:r>
              <a:rPr lang="en-US" sz="2000" dirty="0" smtClean="0"/>
              <a:t>need to control for the actual beauty or it can appear that making compliments is a bad idea </a:t>
            </a:r>
          </a:p>
          <a:p>
            <a:pPr marL="914400" lvl="1" indent="-514350"/>
            <a:endParaRPr lang="en-US" sz="2000" dirty="0" smtClean="0"/>
          </a:p>
        </p:txBody>
      </p:sp>
      <p:grpSp>
        <p:nvGrpSpPr>
          <p:cNvPr id="28" name="Group 27"/>
          <p:cNvGrpSpPr/>
          <p:nvPr/>
        </p:nvGrpSpPr>
        <p:grpSpPr>
          <a:xfrm>
            <a:off x="0" y="1752600"/>
            <a:ext cx="4432895" cy="3429000"/>
            <a:chOff x="586154" y="1075514"/>
            <a:chExt cx="7475402" cy="5782486"/>
          </a:xfrm>
        </p:grpSpPr>
        <p:pic>
          <p:nvPicPr>
            <p:cNvPr id="16" name="Picture 15" descr="thought_bubble.png"/>
            <p:cNvPicPr>
              <a:picLocks noChangeAspect="1"/>
            </p:cNvPicPr>
            <p:nvPr/>
          </p:nvPicPr>
          <p:blipFill>
            <a:blip r:embed="rId3" cstate="print"/>
            <a:srcRect b="29464"/>
            <a:stretch>
              <a:fillRect/>
            </a:stretch>
          </p:blipFill>
          <p:spPr>
            <a:xfrm>
              <a:off x="586154" y="3893126"/>
              <a:ext cx="4595446" cy="2736274"/>
            </a:xfrm>
            <a:prstGeom prst="rect">
              <a:avLst/>
            </a:prstGeom>
          </p:spPr>
        </p:pic>
        <p:pic>
          <p:nvPicPr>
            <p:cNvPr id="19" name="Picture 18" descr="napkin.png"/>
            <p:cNvPicPr>
              <a:picLocks noChangeAspect="1"/>
            </p:cNvPicPr>
            <p:nvPr/>
          </p:nvPicPr>
          <p:blipFill>
            <a:blip r:embed="rId4" cstate="print"/>
            <a:stretch>
              <a:fillRect/>
            </a:stretch>
          </p:blipFill>
          <p:spPr>
            <a:xfrm>
              <a:off x="5715000" y="1600200"/>
              <a:ext cx="2346556" cy="2362200"/>
            </a:xfrm>
            <a:prstGeom prst="rect">
              <a:avLst/>
            </a:prstGeom>
          </p:spPr>
        </p:pic>
        <p:grpSp>
          <p:nvGrpSpPr>
            <p:cNvPr id="20" name="Group 19"/>
            <p:cNvGrpSpPr/>
            <p:nvPr/>
          </p:nvGrpSpPr>
          <p:grpSpPr>
            <a:xfrm>
              <a:off x="1295400" y="1447800"/>
              <a:ext cx="2590800" cy="2646539"/>
              <a:chOff x="304800" y="858661"/>
              <a:chExt cx="2590800" cy="2646539"/>
            </a:xfrm>
          </p:grpSpPr>
          <p:sp>
            <p:nvSpPr>
              <p:cNvPr id="21" name="Rectangle 20"/>
              <p:cNvSpPr/>
              <p:nvPr/>
            </p:nvSpPr>
            <p:spPr>
              <a:xfrm>
                <a:off x="304800" y="990600"/>
                <a:ext cx="2474976" cy="2514600"/>
              </a:xfrm>
              <a:prstGeom prst="rect">
                <a:avLst/>
              </a:prstGeom>
              <a:solidFill>
                <a:schemeClr val="tx1">
                  <a:lumMod val="95000"/>
                  <a:lumOff val="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5" cstate="print"/>
              <a:srcRect l="24667" t="27733" r="36000" b="9760"/>
              <a:stretch>
                <a:fillRect/>
              </a:stretch>
            </p:blipFill>
            <p:spPr bwMode="auto">
              <a:xfrm>
                <a:off x="304800" y="990600"/>
                <a:ext cx="2469462" cy="2452836"/>
              </a:xfrm>
              <a:prstGeom prst="rect">
                <a:avLst/>
              </a:prstGeom>
              <a:noFill/>
              <a:ln w="9525">
                <a:noFill/>
                <a:miter lim="800000"/>
                <a:headEnd/>
                <a:tailEnd/>
              </a:ln>
            </p:spPr>
          </p:pic>
          <p:pic>
            <p:nvPicPr>
              <p:cNvPr id="23" name="Picture 22"/>
              <p:cNvPicPr>
                <a:picLocks noChangeAspect="1"/>
              </p:cNvPicPr>
              <p:nvPr/>
            </p:nvPicPr>
            <p:blipFill>
              <a:blip r:embed="rId6" cstate="print"/>
              <a:srcRect b="69859"/>
              <a:stretch>
                <a:fillRect/>
              </a:stretch>
            </p:blipFill>
            <p:spPr>
              <a:xfrm>
                <a:off x="2324100" y="858661"/>
                <a:ext cx="571500" cy="512939"/>
              </a:xfrm>
              <a:prstGeom prst="rect">
                <a:avLst/>
              </a:prstGeom>
            </p:spPr>
          </p:pic>
        </p:grpSp>
        <p:pic>
          <p:nvPicPr>
            <p:cNvPr id="24" name="Picture 23" descr="man.png"/>
            <p:cNvPicPr>
              <a:picLocks noChangeAspect="1"/>
            </p:cNvPicPr>
            <p:nvPr/>
          </p:nvPicPr>
          <p:blipFill>
            <a:blip r:embed="rId7" cstate="print"/>
            <a:srcRect b="64910"/>
            <a:stretch>
              <a:fillRect/>
            </a:stretch>
          </p:blipFill>
          <p:spPr>
            <a:xfrm>
              <a:off x="3048000" y="4291094"/>
              <a:ext cx="2926080" cy="2566906"/>
            </a:xfrm>
            <a:prstGeom prst="rect">
              <a:avLst/>
            </a:prstGeom>
          </p:spPr>
        </p:pic>
        <p:pic>
          <p:nvPicPr>
            <p:cNvPr id="25" name="Picture 24" descr="DRAWN_arrow_red.png"/>
            <p:cNvPicPr>
              <a:picLocks noChangeAspect="1"/>
            </p:cNvPicPr>
            <p:nvPr/>
          </p:nvPicPr>
          <p:blipFill>
            <a:blip r:embed="rId8" cstate="print"/>
            <a:stretch>
              <a:fillRect/>
            </a:stretch>
          </p:blipFill>
          <p:spPr>
            <a:xfrm rot="13343493">
              <a:off x="3989712" y="1075514"/>
              <a:ext cx="2076450" cy="1790438"/>
            </a:xfrm>
            <a:prstGeom prst="rect">
              <a:avLst/>
            </a:prstGeom>
          </p:spPr>
        </p:pic>
        <p:pic>
          <p:nvPicPr>
            <p:cNvPr id="26" name="Picture 25" descr="DRAWN_arrow_red.png"/>
            <p:cNvPicPr>
              <a:picLocks noChangeAspect="1"/>
            </p:cNvPicPr>
            <p:nvPr/>
          </p:nvPicPr>
          <p:blipFill>
            <a:blip r:embed="rId8" cstate="print"/>
            <a:stretch>
              <a:fillRect/>
            </a:stretch>
          </p:blipFill>
          <p:spPr>
            <a:xfrm rot="659811" flipH="1">
              <a:off x="2666302" y="3686809"/>
              <a:ext cx="2076450" cy="1790438"/>
            </a:xfrm>
            <a:prstGeom prst="rect">
              <a:avLst/>
            </a:prstGeom>
          </p:spPr>
        </p:pic>
        <p:pic>
          <p:nvPicPr>
            <p:cNvPr id="27" name="Picture 26" descr="DRAWN_arrow_red.png"/>
            <p:cNvPicPr>
              <a:picLocks noChangeAspect="1"/>
            </p:cNvPicPr>
            <p:nvPr/>
          </p:nvPicPr>
          <p:blipFill>
            <a:blip r:embed="rId8" cstate="print"/>
            <a:stretch>
              <a:fillRect/>
            </a:stretch>
          </p:blipFill>
          <p:spPr>
            <a:xfrm rot="17233258" flipH="1">
              <a:off x="4924836" y="3639263"/>
              <a:ext cx="2076450" cy="1790438"/>
            </a:xfrm>
            <a:prstGeom prst="rect">
              <a:avLst/>
            </a:prstGeom>
          </p:spPr>
        </p:pic>
      </p:grpSp>
      <p:sp>
        <p:nvSpPr>
          <p:cNvPr id="29" name="TextBox 28"/>
          <p:cNvSpPr txBox="1"/>
          <p:nvPr/>
        </p:nvSpPr>
        <p:spPr>
          <a:xfrm>
            <a:off x="381000" y="4264223"/>
            <a:ext cx="3429000" cy="307777"/>
          </a:xfrm>
          <a:prstGeom prst="rect">
            <a:avLst/>
          </a:prstGeom>
          <a:noFill/>
        </p:spPr>
        <p:txBody>
          <a:bodyPr wrap="square" rtlCol="0">
            <a:spAutoFit/>
          </a:bodyPr>
          <a:lstStyle/>
          <a:p>
            <a:r>
              <a:rPr lang="en-US" sz="1400" dirty="0" smtClean="0">
                <a:solidFill>
                  <a:srgbClr val="404040"/>
                </a:solidFill>
                <a:latin typeface="Century Gothic"/>
                <a:cs typeface="Century Gothic"/>
              </a:rPr>
              <a:t>“You are beautiful.”</a:t>
            </a:r>
            <a:endParaRPr lang="en-US" sz="1400" dirty="0">
              <a:solidFill>
                <a:srgbClr val="404040"/>
              </a:solidFill>
              <a:latin typeface="Century Gothic"/>
              <a:cs typeface="Century Gothic"/>
            </a:endParaRPr>
          </a:p>
        </p:txBody>
      </p:sp>
      <p:sp>
        <p:nvSpPr>
          <p:cNvPr id="32" name="Rectangle 31"/>
          <p:cNvSpPr/>
          <p:nvPr/>
        </p:nvSpPr>
        <p:spPr>
          <a:xfrm>
            <a:off x="8001000" y="6237767"/>
            <a:ext cx="990600" cy="60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743200"/>
            <a:ext cx="9144000" cy="1284060"/>
          </a:xfrm>
          <a:prstGeom prst="rect">
            <a:avLst/>
          </a:prstGeom>
        </p:spPr>
        <p:txBody>
          <a:bodyPr vert="horz" lIns="91440" tIns="45720" rIns="91440" bIns="45720" rtlCol="0" anchor="ctr">
            <a:noAutofit/>
          </a:bodyPr>
          <a:lstStyle/>
          <a:p>
            <a:pPr algn="ctr" defTabSz="457200">
              <a:lnSpc>
                <a:spcPts val="3200"/>
              </a:lnSpc>
              <a:spcBef>
                <a:spcPct val="0"/>
              </a:spcBef>
              <a:spcAft>
                <a:spcPts val="1800"/>
              </a:spcAft>
              <a:defRPr/>
            </a:pPr>
            <a:r>
              <a:rPr lang="en-US" sz="4500" b="1" dirty="0" smtClean="0">
                <a:solidFill>
                  <a:schemeClr val="tx1">
                    <a:lumMod val="75000"/>
                    <a:lumOff val="25000"/>
                  </a:schemeClr>
                </a:solidFill>
                <a:latin typeface="Century Gothic"/>
                <a:cs typeface="Century Gothic"/>
              </a:rPr>
              <a:t>causal analysis in</a:t>
            </a:r>
          </a:p>
          <a:p>
            <a:pPr algn="ctr" defTabSz="457200">
              <a:lnSpc>
                <a:spcPts val="3200"/>
              </a:lnSpc>
              <a:spcBef>
                <a:spcPct val="0"/>
              </a:spcBef>
              <a:spcAft>
                <a:spcPts val="1800"/>
              </a:spcAft>
              <a:defRPr/>
            </a:pPr>
            <a:r>
              <a:rPr lang="en-US" sz="4500" b="1" dirty="0" smtClean="0">
                <a:solidFill>
                  <a:schemeClr val="tx1">
                    <a:lumMod val="75000"/>
                    <a:lumOff val="25000"/>
                  </a:schemeClr>
                </a:solidFill>
                <a:latin typeface="Century Gothic"/>
                <a:cs typeface="Century Gothic"/>
              </a:rPr>
              <a:t>online display advertising</a:t>
            </a:r>
            <a:r>
              <a:rPr lang="en-US" sz="4800" dirty="0" smtClean="0">
                <a:solidFill>
                  <a:srgbClr val="E11932"/>
                </a:solidFill>
              </a:rPr>
              <a:t>.</a:t>
            </a:r>
            <a:endParaRPr lang="en-US" sz="4500" b="1" dirty="0">
              <a:solidFill>
                <a:schemeClr val="tx1">
                  <a:lumMod val="75000"/>
                  <a:lumOff val="25000"/>
                </a:schemeClr>
              </a:solidFill>
              <a:latin typeface="Century Gothic"/>
              <a:cs typeface="Century Gothic"/>
            </a:endParaRPr>
          </a:p>
        </p:txBody>
      </p:sp>
      <p:pic>
        <p:nvPicPr>
          <p:cNvPr id="10" name="Picture 9" descr="m6d_media6degrees_small.png"/>
          <p:cNvPicPr>
            <a:picLocks noChangeAspect="1"/>
          </p:cNvPicPr>
          <p:nvPr/>
        </p:nvPicPr>
        <p:blipFill>
          <a:blip r:embed="rId3" cstate="print"/>
          <a:stretch>
            <a:fillRect/>
          </a:stretch>
        </p:blipFill>
        <p:spPr>
          <a:xfrm>
            <a:off x="4191000" y="6146800"/>
            <a:ext cx="894729" cy="554733"/>
          </a:xfrm>
          <a:prstGeom prst="rect">
            <a:avLst/>
          </a:prstGeom>
        </p:spPr>
      </p:pic>
      <p:cxnSp>
        <p:nvCxnSpPr>
          <p:cNvPr id="14" name="Straight Connector 13"/>
          <p:cNvCxnSpPr/>
          <p:nvPr/>
        </p:nvCxnSpPr>
        <p:spPr>
          <a:xfrm>
            <a:off x="838200" y="2665412"/>
            <a:ext cx="73914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38200" y="4343400"/>
            <a:ext cx="73914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m6d_media6degrees_small.jpg"/>
          <p:cNvPicPr>
            <a:picLocks noChangeAspect="1"/>
          </p:cNvPicPr>
          <p:nvPr/>
        </p:nvPicPr>
        <p:blipFill>
          <a:blip r:embed="rId3" cstate="print"/>
          <a:stretch>
            <a:fillRect/>
          </a:stretch>
        </p:blipFill>
        <p:spPr>
          <a:xfrm>
            <a:off x="8077200" y="6154421"/>
            <a:ext cx="888999" cy="551179"/>
          </a:xfrm>
          <a:prstGeom prst="rect">
            <a:avLst/>
          </a:prstGeom>
        </p:spPr>
      </p:pic>
      <p:sp>
        <p:nvSpPr>
          <p:cNvPr id="5" name="Title 1"/>
          <p:cNvSpPr txBox="1">
            <a:spLocks/>
          </p:cNvSpPr>
          <p:nvPr/>
        </p:nvSpPr>
        <p:spPr>
          <a:xfrm>
            <a:off x="304800" y="152400"/>
            <a:ext cx="3347941" cy="1925486"/>
          </a:xfrm>
          <a:prstGeom prst="rect">
            <a:avLst/>
          </a:prstGeom>
        </p:spPr>
        <p:txBody>
          <a:bodyPr vert="horz" lIns="91440" tIns="45720" rIns="91440" bIns="45720" rtlCol="0" anchor="ctr">
            <a:normAutofit fontScale="97500"/>
          </a:bodyPr>
          <a:lstStyle/>
          <a:p>
            <a:pPr defTabSz="457200">
              <a:spcBef>
                <a:spcPct val="0"/>
              </a:spcBef>
              <a:defRPr/>
            </a:pPr>
            <a:r>
              <a:rPr lang="en-US" sz="4000" b="1" dirty="0" smtClean="0">
                <a:solidFill>
                  <a:srgbClr val="404040"/>
                </a:solidFill>
                <a:latin typeface="Century Gothic"/>
                <a:cs typeface="Century Gothic"/>
              </a:rPr>
              <a:t>The life of a browser process</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4" name="Rectangle 3"/>
          <p:cNvSpPr/>
          <p:nvPr/>
        </p:nvSpPr>
        <p:spPr>
          <a:xfrm>
            <a:off x="5001376" y="1024354"/>
            <a:ext cx="3894817" cy="646331"/>
          </a:xfrm>
          <a:prstGeom prst="rect">
            <a:avLst/>
          </a:prstGeom>
        </p:spPr>
        <p:txBody>
          <a:bodyPr wrap="square">
            <a:spAutoFit/>
          </a:bodyPr>
          <a:lstStyle/>
          <a:p>
            <a:pPr marL="233363" indent="-233363" defTabSz="457200"/>
            <a:r>
              <a:rPr lang="en-US" dirty="0" smtClean="0">
                <a:solidFill>
                  <a:srgbClr val="404040"/>
                </a:solidFill>
                <a:latin typeface="Century Gothic"/>
                <a:cs typeface="Century Gothic"/>
              </a:rPr>
              <a:t>2. Use observed data to build list of prospects</a:t>
            </a:r>
          </a:p>
        </p:txBody>
      </p:sp>
      <p:sp>
        <p:nvSpPr>
          <p:cNvPr id="7" name="Rectangle 6"/>
          <p:cNvSpPr/>
          <p:nvPr/>
        </p:nvSpPr>
        <p:spPr>
          <a:xfrm>
            <a:off x="5001377" y="1938754"/>
            <a:ext cx="4142623" cy="923330"/>
          </a:xfrm>
          <a:prstGeom prst="rect">
            <a:avLst/>
          </a:prstGeom>
        </p:spPr>
        <p:txBody>
          <a:bodyPr wrap="square">
            <a:spAutoFit/>
          </a:bodyPr>
          <a:lstStyle/>
          <a:p>
            <a:pPr marL="233363" indent="-233363" defTabSz="457200"/>
            <a:r>
              <a:rPr lang="en-US" dirty="0" smtClean="0">
                <a:solidFill>
                  <a:srgbClr val="404040"/>
                </a:solidFill>
                <a:latin typeface="Century Gothic"/>
                <a:cs typeface="Century Gothic"/>
              </a:rPr>
              <a:t>3. Subsequently observe same browser surfing the web the next day</a:t>
            </a:r>
          </a:p>
        </p:txBody>
      </p:sp>
      <p:sp>
        <p:nvSpPr>
          <p:cNvPr id="8" name="Rectangle 7"/>
          <p:cNvSpPr/>
          <p:nvPr/>
        </p:nvSpPr>
        <p:spPr>
          <a:xfrm>
            <a:off x="5001378" y="3030378"/>
            <a:ext cx="3894816" cy="923330"/>
          </a:xfrm>
          <a:prstGeom prst="rect">
            <a:avLst/>
          </a:prstGeom>
        </p:spPr>
        <p:txBody>
          <a:bodyPr wrap="square">
            <a:spAutoFit/>
          </a:bodyPr>
          <a:lstStyle/>
          <a:p>
            <a:pPr marL="233363" indent="-233363" defTabSz="457200"/>
            <a:r>
              <a:rPr lang="en-US" dirty="0" smtClean="0">
                <a:solidFill>
                  <a:srgbClr val="404040"/>
                </a:solidFill>
                <a:latin typeface="Century Gothic"/>
                <a:cs typeface="Century Gothic"/>
              </a:rPr>
              <a:t>4. Browser visits a site where a display ad spot exists and bid requests are made</a:t>
            </a:r>
          </a:p>
        </p:txBody>
      </p:sp>
      <p:sp>
        <p:nvSpPr>
          <p:cNvPr id="9" name="Rectangle 8"/>
          <p:cNvSpPr/>
          <p:nvPr/>
        </p:nvSpPr>
        <p:spPr>
          <a:xfrm>
            <a:off x="5001377" y="4191000"/>
            <a:ext cx="4159536" cy="369332"/>
          </a:xfrm>
          <a:prstGeom prst="rect">
            <a:avLst/>
          </a:prstGeom>
        </p:spPr>
        <p:txBody>
          <a:bodyPr wrap="square">
            <a:spAutoFit/>
          </a:bodyPr>
          <a:lstStyle/>
          <a:p>
            <a:pPr defTabSz="457200"/>
            <a:r>
              <a:rPr lang="en-US" dirty="0" smtClean="0">
                <a:solidFill>
                  <a:srgbClr val="404040"/>
                </a:solidFill>
                <a:latin typeface="Century Gothic"/>
                <a:cs typeface="Century Gothic"/>
              </a:rPr>
              <a:t>5. Auction is held for display spot</a:t>
            </a:r>
          </a:p>
        </p:txBody>
      </p:sp>
      <p:sp>
        <p:nvSpPr>
          <p:cNvPr id="10" name="Rectangle 9"/>
          <p:cNvSpPr/>
          <p:nvPr/>
        </p:nvSpPr>
        <p:spPr>
          <a:xfrm>
            <a:off x="5001376" y="5145696"/>
            <a:ext cx="4142623" cy="369332"/>
          </a:xfrm>
          <a:prstGeom prst="rect">
            <a:avLst/>
          </a:prstGeom>
        </p:spPr>
        <p:txBody>
          <a:bodyPr wrap="square">
            <a:spAutoFit/>
          </a:bodyPr>
          <a:lstStyle/>
          <a:p>
            <a:pPr marL="233363" indent="-233363" defTabSz="457200"/>
            <a:r>
              <a:rPr lang="en-US" dirty="0" smtClean="0">
                <a:solidFill>
                  <a:srgbClr val="404040"/>
                </a:solidFill>
                <a:latin typeface="Century Gothic"/>
                <a:cs typeface="Century Gothic"/>
              </a:rPr>
              <a:t>6. If auction is won display the ad</a:t>
            </a:r>
          </a:p>
        </p:txBody>
      </p:sp>
      <p:sp>
        <p:nvSpPr>
          <p:cNvPr id="11" name="Rectangle 10"/>
          <p:cNvSpPr/>
          <p:nvPr/>
        </p:nvSpPr>
        <p:spPr>
          <a:xfrm>
            <a:off x="5001377" y="6019800"/>
            <a:ext cx="4147268" cy="646331"/>
          </a:xfrm>
          <a:prstGeom prst="rect">
            <a:avLst/>
          </a:prstGeom>
        </p:spPr>
        <p:txBody>
          <a:bodyPr wrap="square">
            <a:spAutoFit/>
          </a:bodyPr>
          <a:lstStyle/>
          <a:p>
            <a:pPr marL="233363" indent="-233363" defTabSz="457200"/>
            <a:r>
              <a:rPr lang="en-US" dirty="0" smtClean="0">
                <a:solidFill>
                  <a:srgbClr val="404040"/>
                </a:solidFill>
                <a:latin typeface="Century Gothic"/>
                <a:cs typeface="Century Gothic"/>
              </a:rPr>
              <a:t>7. Observe browsers actions</a:t>
            </a:r>
          </a:p>
          <a:p>
            <a:pPr marL="233363" indent="-233363" defTabSz="457200"/>
            <a:r>
              <a:rPr lang="en-US" dirty="0" smtClean="0">
                <a:solidFill>
                  <a:srgbClr val="404040"/>
                </a:solidFill>
                <a:latin typeface="Century Gothic"/>
                <a:cs typeface="Century Gothic"/>
              </a:rPr>
              <a:t>	after displaying the ad</a:t>
            </a:r>
            <a:endParaRPr lang="en-US" dirty="0">
              <a:solidFill>
                <a:srgbClr val="404040"/>
              </a:solidFill>
              <a:latin typeface="Century Gothic"/>
              <a:cs typeface="Century Gothic"/>
            </a:endParaRPr>
          </a:p>
        </p:txBody>
      </p:sp>
      <p:sp>
        <p:nvSpPr>
          <p:cNvPr id="12" name="Rectangle 11"/>
          <p:cNvSpPr/>
          <p:nvPr/>
        </p:nvSpPr>
        <p:spPr>
          <a:xfrm>
            <a:off x="5001377" y="262354"/>
            <a:ext cx="4293896" cy="646331"/>
          </a:xfrm>
          <a:prstGeom prst="rect">
            <a:avLst/>
          </a:prstGeom>
        </p:spPr>
        <p:txBody>
          <a:bodyPr wrap="square">
            <a:spAutoFit/>
          </a:bodyPr>
          <a:lstStyle/>
          <a:p>
            <a:pPr marL="233363" indent="-233363" defTabSz="457200"/>
            <a:r>
              <a:rPr lang="en-US" dirty="0" smtClean="0">
                <a:solidFill>
                  <a:srgbClr val="404040"/>
                </a:solidFill>
                <a:latin typeface="Century Gothic"/>
                <a:cs typeface="Century Gothic"/>
              </a:rPr>
              <a:t>1. Observe people taking actions and visiting content</a:t>
            </a:r>
          </a:p>
        </p:txBody>
      </p:sp>
      <p:pic>
        <p:nvPicPr>
          <p:cNvPr id="16" name="Picture 15" descr="BIMA_ab_chart"/>
          <p:cNvPicPr>
            <a:picLocks noChangeAspect="1"/>
          </p:cNvPicPr>
          <p:nvPr/>
        </p:nvPicPr>
        <p:blipFill>
          <a:blip r:embed="rId4" cstate="print">
            <a:duotone>
              <a:prstClr val="black"/>
              <a:schemeClr val="accent2">
                <a:tint val="45000"/>
                <a:satMod val="400000"/>
              </a:schemeClr>
            </a:duotone>
          </a:blip>
          <a:srcRect l="2500" t="31336" r="56667" b="17051"/>
          <a:stretch>
            <a:fillRect/>
          </a:stretch>
        </p:blipFill>
        <p:spPr>
          <a:xfrm>
            <a:off x="4089948" y="248870"/>
            <a:ext cx="786852" cy="449630"/>
          </a:xfrm>
          <a:prstGeom prst="rect">
            <a:avLst/>
          </a:prstGeom>
        </p:spPr>
      </p:pic>
      <p:pic>
        <p:nvPicPr>
          <p:cNvPr id="15" name="Picture 14" descr="manifying_glass.png"/>
          <p:cNvPicPr>
            <a:picLocks noChangeAspect="1"/>
          </p:cNvPicPr>
          <p:nvPr/>
        </p:nvPicPr>
        <p:blipFill>
          <a:blip r:embed="rId5" cstate="print">
            <a:duotone>
              <a:prstClr val="black"/>
              <a:schemeClr val="accent2">
                <a:tint val="45000"/>
                <a:satMod val="400000"/>
              </a:schemeClr>
            </a:duotone>
          </a:blip>
          <a:stretch>
            <a:fillRect/>
          </a:stretch>
        </p:blipFill>
        <p:spPr>
          <a:xfrm flipH="1">
            <a:off x="3652741" y="152400"/>
            <a:ext cx="766859" cy="774700"/>
          </a:xfrm>
          <a:prstGeom prst="rect">
            <a:avLst/>
          </a:prstGeom>
          <a:ln>
            <a:noFill/>
          </a:ln>
        </p:spPr>
      </p:pic>
      <p:grpSp>
        <p:nvGrpSpPr>
          <p:cNvPr id="2" name="Group 22"/>
          <p:cNvGrpSpPr/>
          <p:nvPr/>
        </p:nvGrpSpPr>
        <p:grpSpPr>
          <a:xfrm>
            <a:off x="3505200" y="609600"/>
            <a:ext cx="1744421" cy="1371600"/>
            <a:chOff x="884766" y="1371600"/>
            <a:chExt cx="2468034" cy="1940560"/>
          </a:xfrm>
        </p:grpSpPr>
        <p:pic>
          <p:nvPicPr>
            <p:cNvPr id="18" name="Picture 17" descr="prospect_list.png"/>
            <p:cNvPicPr>
              <a:picLocks noChangeAspect="1"/>
            </p:cNvPicPr>
            <p:nvPr/>
          </p:nvPicPr>
          <p:blipFill>
            <a:blip r:embed="rId6" cstate="print">
              <a:duotone>
                <a:prstClr val="black"/>
                <a:schemeClr val="accent2">
                  <a:tint val="45000"/>
                  <a:satMod val="400000"/>
                </a:schemeClr>
              </a:duotone>
            </a:blip>
            <a:stretch>
              <a:fillRect/>
            </a:stretch>
          </p:blipFill>
          <p:spPr>
            <a:xfrm>
              <a:off x="889000" y="1828800"/>
              <a:ext cx="1854200" cy="1483360"/>
            </a:xfrm>
            <a:prstGeom prst="rect">
              <a:avLst/>
            </a:prstGeom>
          </p:spPr>
        </p:pic>
        <p:grpSp>
          <p:nvGrpSpPr>
            <p:cNvPr id="3" name="Group 21"/>
            <p:cNvGrpSpPr/>
            <p:nvPr/>
          </p:nvGrpSpPr>
          <p:grpSpPr>
            <a:xfrm>
              <a:off x="884766" y="1371600"/>
              <a:ext cx="2468034" cy="1483360"/>
              <a:chOff x="884766" y="1371600"/>
              <a:chExt cx="2468034" cy="1483360"/>
            </a:xfrm>
          </p:grpSpPr>
          <p:pic>
            <p:nvPicPr>
              <p:cNvPr id="17" name="Picture 16" descr="prospect_list.png"/>
              <p:cNvPicPr>
                <a:picLocks noChangeAspect="1"/>
              </p:cNvPicPr>
              <p:nvPr/>
            </p:nvPicPr>
            <p:blipFill>
              <a:blip r:embed="rId6" cstate="print">
                <a:duotone>
                  <a:prstClr val="black"/>
                  <a:schemeClr val="accent2">
                    <a:tint val="45000"/>
                    <a:satMod val="400000"/>
                  </a:schemeClr>
                </a:duotone>
              </a:blip>
              <a:stretch>
                <a:fillRect/>
              </a:stretch>
            </p:blipFill>
            <p:spPr>
              <a:xfrm>
                <a:off x="884766" y="1371600"/>
                <a:ext cx="1854200" cy="1483360"/>
              </a:xfrm>
              <a:prstGeom prst="rect">
                <a:avLst/>
              </a:prstGeom>
            </p:spPr>
          </p:pic>
          <p:pic>
            <p:nvPicPr>
              <p:cNvPr id="19" name="Picture 18" descr="prospect_list.png"/>
              <p:cNvPicPr>
                <a:picLocks noChangeAspect="1"/>
              </p:cNvPicPr>
              <p:nvPr/>
            </p:nvPicPr>
            <p:blipFill>
              <a:blip r:embed="rId6" cstate="print">
                <a:duotone>
                  <a:prstClr val="black"/>
                  <a:schemeClr val="accent2">
                    <a:tint val="45000"/>
                    <a:satMod val="400000"/>
                  </a:schemeClr>
                </a:duotone>
              </a:blip>
              <a:stretch>
                <a:fillRect/>
              </a:stretch>
            </p:blipFill>
            <p:spPr>
              <a:xfrm>
                <a:off x="1498600" y="1371600"/>
                <a:ext cx="1854200" cy="1483360"/>
              </a:xfrm>
              <a:prstGeom prst="rect">
                <a:avLst/>
              </a:prstGeom>
            </p:spPr>
          </p:pic>
        </p:grpSp>
        <p:pic>
          <p:nvPicPr>
            <p:cNvPr id="21" name="Picture 20" descr="prospect_list.png"/>
            <p:cNvPicPr>
              <a:picLocks noChangeAspect="1"/>
            </p:cNvPicPr>
            <p:nvPr/>
          </p:nvPicPr>
          <p:blipFill>
            <a:blip r:embed="rId6" cstate="print">
              <a:duotone>
                <a:prstClr val="black"/>
                <a:schemeClr val="accent2">
                  <a:tint val="45000"/>
                  <a:satMod val="400000"/>
                </a:schemeClr>
              </a:duotone>
            </a:blip>
            <a:stretch>
              <a:fillRect/>
            </a:stretch>
          </p:blipFill>
          <p:spPr>
            <a:xfrm>
              <a:off x="1498600" y="1828800"/>
              <a:ext cx="1854200" cy="1483360"/>
            </a:xfrm>
            <a:prstGeom prst="rect">
              <a:avLst/>
            </a:prstGeom>
          </p:spPr>
        </p:pic>
      </p:grpSp>
      <p:grpSp>
        <p:nvGrpSpPr>
          <p:cNvPr id="6" name="Group 39"/>
          <p:cNvGrpSpPr/>
          <p:nvPr/>
        </p:nvGrpSpPr>
        <p:grpSpPr>
          <a:xfrm>
            <a:off x="4038600" y="2819400"/>
            <a:ext cx="661897" cy="899279"/>
            <a:chOff x="2743200" y="1968500"/>
            <a:chExt cx="972150" cy="1320800"/>
          </a:xfrm>
        </p:grpSpPr>
        <p:pic>
          <p:nvPicPr>
            <p:cNvPr id="24" name="Picture 23" descr="individual_person.png"/>
            <p:cNvPicPr>
              <a:picLocks noChangeAspect="1"/>
            </p:cNvPicPr>
            <p:nvPr/>
          </p:nvPicPr>
          <p:blipFill>
            <a:blip r:embed="rId7" cstate="print">
              <a:duotone>
                <a:prstClr val="black"/>
                <a:schemeClr val="accent2">
                  <a:tint val="45000"/>
                  <a:satMod val="400000"/>
                </a:schemeClr>
              </a:duotone>
            </a:blip>
            <a:stretch>
              <a:fillRect/>
            </a:stretch>
          </p:blipFill>
          <p:spPr>
            <a:xfrm>
              <a:off x="3077633" y="2064884"/>
              <a:ext cx="637717" cy="1224416"/>
            </a:xfrm>
            <a:prstGeom prst="rect">
              <a:avLst/>
            </a:prstGeom>
          </p:spPr>
        </p:pic>
        <p:pic>
          <p:nvPicPr>
            <p:cNvPr id="25" name="Picture 24" descr="manifying_glass.png"/>
            <p:cNvPicPr>
              <a:picLocks noChangeAspect="1"/>
            </p:cNvPicPr>
            <p:nvPr/>
          </p:nvPicPr>
          <p:blipFill>
            <a:blip r:embed="rId8" cstate="print">
              <a:duotone>
                <a:prstClr val="black"/>
                <a:schemeClr val="accent2">
                  <a:tint val="45000"/>
                  <a:satMod val="400000"/>
                </a:schemeClr>
              </a:duotone>
            </a:blip>
            <a:stretch>
              <a:fillRect/>
            </a:stretch>
          </p:blipFill>
          <p:spPr>
            <a:xfrm flipH="1">
              <a:off x="2743200" y="1968500"/>
              <a:ext cx="766859" cy="774700"/>
            </a:xfrm>
            <a:prstGeom prst="rect">
              <a:avLst/>
            </a:prstGeom>
          </p:spPr>
        </p:pic>
      </p:grpSp>
      <p:pic>
        <p:nvPicPr>
          <p:cNvPr id="27" name="Picture 26" descr="m6d_cursor.png"/>
          <p:cNvPicPr>
            <a:picLocks noChangeAspect="1"/>
          </p:cNvPicPr>
          <p:nvPr/>
        </p:nvPicPr>
        <p:blipFill>
          <a:blip r:embed="rId9" cstate="print">
            <a:duotone>
              <a:prstClr val="black"/>
              <a:schemeClr val="accent2">
                <a:tint val="45000"/>
                <a:satMod val="400000"/>
              </a:schemeClr>
            </a:duotone>
          </a:blip>
          <a:stretch>
            <a:fillRect/>
          </a:stretch>
        </p:blipFill>
        <p:spPr>
          <a:xfrm>
            <a:off x="4095959" y="1828800"/>
            <a:ext cx="628161" cy="791765"/>
          </a:xfrm>
          <a:prstGeom prst="rect">
            <a:avLst/>
          </a:prstGeom>
        </p:spPr>
      </p:pic>
      <p:pic>
        <p:nvPicPr>
          <p:cNvPr id="29" name="Picture 28" descr="auction_gavel.png"/>
          <p:cNvPicPr>
            <a:picLocks noChangeAspect="1"/>
          </p:cNvPicPr>
          <p:nvPr/>
        </p:nvPicPr>
        <p:blipFill>
          <a:blip r:embed="rId10" cstate="print">
            <a:duotone>
              <a:prstClr val="black"/>
              <a:schemeClr val="accent2">
                <a:tint val="45000"/>
                <a:satMod val="400000"/>
              </a:schemeClr>
            </a:duotone>
          </a:blip>
          <a:stretch>
            <a:fillRect/>
          </a:stretch>
        </p:blipFill>
        <p:spPr>
          <a:xfrm>
            <a:off x="4038600" y="4038600"/>
            <a:ext cx="717291" cy="594554"/>
          </a:xfrm>
          <a:prstGeom prst="rect">
            <a:avLst/>
          </a:prstGeom>
        </p:spPr>
      </p:pic>
      <p:grpSp>
        <p:nvGrpSpPr>
          <p:cNvPr id="13" name="Group 40"/>
          <p:cNvGrpSpPr/>
          <p:nvPr/>
        </p:nvGrpSpPr>
        <p:grpSpPr>
          <a:xfrm>
            <a:off x="4095960" y="4953000"/>
            <a:ext cx="780840" cy="762179"/>
            <a:chOff x="6553200" y="2259247"/>
            <a:chExt cx="1042262" cy="1017353"/>
          </a:xfrm>
        </p:grpSpPr>
        <p:pic>
          <p:nvPicPr>
            <p:cNvPr id="31" name="Picture 30" descr="square_frame_large.png"/>
            <p:cNvPicPr>
              <a:picLocks/>
            </p:cNvPicPr>
            <p:nvPr/>
          </p:nvPicPr>
          <p:blipFill>
            <a:blip r:embed="rId11" cstate="print">
              <a:duotone>
                <a:prstClr val="black"/>
                <a:schemeClr val="accent2">
                  <a:tint val="45000"/>
                  <a:satMod val="400000"/>
                </a:schemeClr>
              </a:duotone>
            </a:blip>
            <a:stretch>
              <a:fillRect/>
            </a:stretch>
          </p:blipFill>
          <p:spPr>
            <a:xfrm>
              <a:off x="6553200" y="2259247"/>
              <a:ext cx="1042262" cy="864953"/>
            </a:xfrm>
            <a:prstGeom prst="rect">
              <a:avLst/>
            </a:prstGeom>
          </p:spPr>
        </p:pic>
        <p:pic>
          <p:nvPicPr>
            <p:cNvPr id="33" name="Picture 32" descr="m6d_cursor.png"/>
            <p:cNvPicPr>
              <a:picLocks noChangeAspect="1"/>
            </p:cNvPicPr>
            <p:nvPr/>
          </p:nvPicPr>
          <p:blipFill>
            <a:blip r:embed="rId12" cstate="print">
              <a:duotone>
                <a:prstClr val="black"/>
                <a:schemeClr val="accent2">
                  <a:tint val="45000"/>
                  <a:satMod val="400000"/>
                </a:schemeClr>
              </a:duotone>
            </a:blip>
            <a:stretch>
              <a:fillRect/>
            </a:stretch>
          </p:blipFill>
          <p:spPr>
            <a:xfrm>
              <a:off x="7106704" y="2725662"/>
              <a:ext cx="437096" cy="550938"/>
            </a:xfrm>
            <a:prstGeom prst="rect">
              <a:avLst/>
            </a:prstGeom>
          </p:spPr>
        </p:pic>
      </p:grpSp>
      <p:grpSp>
        <p:nvGrpSpPr>
          <p:cNvPr id="14" name="Group 37"/>
          <p:cNvGrpSpPr/>
          <p:nvPr/>
        </p:nvGrpSpPr>
        <p:grpSpPr>
          <a:xfrm>
            <a:off x="4028230" y="5867400"/>
            <a:ext cx="924770" cy="933926"/>
            <a:chOff x="7748812" y="1889276"/>
            <a:chExt cx="1307851" cy="1320800"/>
          </a:xfrm>
        </p:grpSpPr>
        <p:pic>
          <p:nvPicPr>
            <p:cNvPr id="36" name="Picture 35" descr="square_frame_large.png"/>
            <p:cNvPicPr>
              <a:picLocks/>
            </p:cNvPicPr>
            <p:nvPr/>
          </p:nvPicPr>
          <p:blipFill>
            <a:blip r:embed="rId13" cstate="print">
              <a:duotone>
                <a:prstClr val="black"/>
                <a:schemeClr val="accent2">
                  <a:tint val="45000"/>
                  <a:satMod val="400000"/>
                </a:schemeClr>
              </a:duotone>
            </a:blip>
            <a:stretch>
              <a:fillRect/>
            </a:stretch>
          </p:blipFill>
          <p:spPr>
            <a:xfrm>
              <a:off x="8458200" y="2133600"/>
              <a:ext cx="598463" cy="496653"/>
            </a:xfrm>
            <a:prstGeom prst="rect">
              <a:avLst/>
            </a:prstGeom>
          </p:spPr>
        </p:pic>
        <p:pic>
          <p:nvPicPr>
            <p:cNvPr id="37" name="Picture 36" descr="m6d_cursor.png"/>
            <p:cNvPicPr>
              <a:picLocks noChangeAspect="1"/>
            </p:cNvPicPr>
            <p:nvPr/>
          </p:nvPicPr>
          <p:blipFill>
            <a:blip r:embed="rId14" cstate="print">
              <a:duotone>
                <a:prstClr val="black"/>
                <a:schemeClr val="accent2">
                  <a:tint val="45000"/>
                  <a:satMod val="400000"/>
                </a:schemeClr>
              </a:duotone>
            </a:blip>
            <a:stretch>
              <a:fillRect/>
            </a:stretch>
          </p:blipFill>
          <p:spPr>
            <a:xfrm>
              <a:off x="8673582" y="2514600"/>
              <a:ext cx="241818" cy="304800"/>
            </a:xfrm>
            <a:prstGeom prst="rect">
              <a:avLst/>
            </a:prstGeom>
          </p:spPr>
        </p:pic>
        <p:pic>
          <p:nvPicPr>
            <p:cNvPr id="34" name="Picture 33" descr="individual_person.png"/>
            <p:cNvPicPr>
              <a:picLocks noChangeAspect="1"/>
            </p:cNvPicPr>
            <p:nvPr/>
          </p:nvPicPr>
          <p:blipFill>
            <a:blip r:embed="rId7" cstate="print">
              <a:duotone>
                <a:prstClr val="black"/>
                <a:schemeClr val="accent2">
                  <a:tint val="45000"/>
                  <a:satMod val="400000"/>
                </a:schemeClr>
              </a:duotone>
            </a:blip>
            <a:stretch>
              <a:fillRect/>
            </a:stretch>
          </p:blipFill>
          <p:spPr>
            <a:xfrm>
              <a:off x="8083245" y="1985660"/>
              <a:ext cx="637717" cy="1224416"/>
            </a:xfrm>
            <a:prstGeom prst="rect">
              <a:avLst/>
            </a:prstGeom>
          </p:spPr>
        </p:pic>
        <p:pic>
          <p:nvPicPr>
            <p:cNvPr id="35" name="Picture 34" descr="manifying_glass.png"/>
            <p:cNvPicPr>
              <a:picLocks noChangeAspect="1"/>
            </p:cNvPicPr>
            <p:nvPr/>
          </p:nvPicPr>
          <p:blipFill>
            <a:blip r:embed="rId15" cstate="print">
              <a:duotone>
                <a:prstClr val="black"/>
                <a:schemeClr val="accent2">
                  <a:tint val="45000"/>
                  <a:satMod val="400000"/>
                </a:schemeClr>
              </a:duotone>
            </a:blip>
            <a:stretch>
              <a:fillRect/>
            </a:stretch>
          </p:blipFill>
          <p:spPr>
            <a:xfrm flipH="1">
              <a:off x="7748812" y="1889276"/>
              <a:ext cx="766859" cy="774700"/>
            </a:xfrm>
            <a:prstGeom prst="rect">
              <a:avLst/>
            </a:prstGeom>
          </p:spPr>
        </p:pic>
      </p:grpSp>
      <p:cxnSp>
        <p:nvCxnSpPr>
          <p:cNvPr id="38" name="Straight Connector 37"/>
          <p:cNvCxnSpPr/>
          <p:nvPr/>
        </p:nvCxnSpPr>
        <p:spPr>
          <a:xfrm>
            <a:off x="228600" y="228600"/>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28600" y="2208212"/>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76200"/>
            <a:ext cx="9144000" cy="1569660"/>
          </a:xfrm>
          <a:prstGeom prst="rect">
            <a:avLst/>
          </a:prstGeom>
        </p:spPr>
        <p:txBody>
          <a:bodyPr wrap="square">
            <a:spAutoFit/>
          </a:bodyPr>
          <a:lstStyle/>
          <a:p>
            <a:pPr algn="ctr" defTabSz="457200">
              <a:lnSpc>
                <a:spcPct val="150000"/>
              </a:lnSpc>
            </a:pPr>
            <a:r>
              <a:rPr lang="en-US" sz="4000" b="1" dirty="0" smtClean="0">
                <a:solidFill>
                  <a:srgbClr val="404040"/>
                </a:solidFill>
                <a:latin typeface="Century Gothic"/>
                <a:cs typeface="Century Gothic"/>
              </a:rPr>
              <a:t>what do advertisers want</a:t>
            </a:r>
            <a:r>
              <a:rPr lang="en-US" sz="4000" b="1" dirty="0" smtClean="0">
                <a:solidFill>
                  <a:srgbClr val="E11932"/>
                </a:solidFill>
                <a:latin typeface="Century Gothic"/>
                <a:cs typeface="Century Gothic"/>
              </a:rPr>
              <a:t>?</a:t>
            </a:r>
          </a:p>
          <a:p>
            <a:pPr algn="ctr" defTabSz="457200">
              <a:lnSpc>
                <a:spcPct val="150000"/>
              </a:lnSpc>
            </a:pPr>
            <a:r>
              <a:rPr lang="en-US" sz="2400" b="1" dirty="0" smtClean="0">
                <a:solidFill>
                  <a:schemeClr val="tx1">
                    <a:lumMod val="75000"/>
                    <a:lumOff val="25000"/>
                  </a:schemeClr>
                </a:solidFill>
                <a:latin typeface="Century Gothic"/>
                <a:cs typeface="Century Gothic"/>
              </a:rPr>
              <a:t>Conversions? </a:t>
            </a:r>
          </a:p>
        </p:txBody>
      </p:sp>
      <p:grpSp>
        <p:nvGrpSpPr>
          <p:cNvPr id="3" name="Group 10"/>
          <p:cNvGrpSpPr/>
          <p:nvPr/>
        </p:nvGrpSpPr>
        <p:grpSpPr>
          <a:xfrm>
            <a:off x="1704327" y="1981200"/>
            <a:ext cx="5610873" cy="4682266"/>
            <a:chOff x="304800" y="1219200"/>
            <a:chExt cx="8153400" cy="4423676"/>
          </a:xfrm>
        </p:grpSpPr>
        <p:graphicFrame>
          <p:nvGraphicFramePr>
            <p:cNvPr id="12" name="Chart 11"/>
            <p:cNvGraphicFramePr/>
            <p:nvPr/>
          </p:nvGraphicFramePr>
          <p:xfrm>
            <a:off x="304800" y="1219200"/>
            <a:ext cx="8153400" cy="411765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875624" y="2329820"/>
              <a:ext cx="1085960" cy="261701"/>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1.05X</a:t>
              </a:r>
              <a:endParaRPr lang="en-US" sz="1200" b="1" dirty="0">
                <a:solidFill>
                  <a:srgbClr val="E11932"/>
                </a:solidFill>
                <a:latin typeface="Arial Black"/>
                <a:cs typeface="Arial Black"/>
              </a:endParaRPr>
            </a:p>
          </p:txBody>
        </p:sp>
        <p:sp>
          <p:nvSpPr>
            <p:cNvPr id="15" name="TextBox 14"/>
            <p:cNvSpPr txBox="1"/>
            <p:nvPr/>
          </p:nvSpPr>
          <p:spPr>
            <a:xfrm>
              <a:off x="7315200" y="4057620"/>
              <a:ext cx="1143000" cy="261701"/>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2.62X</a:t>
              </a:r>
              <a:endParaRPr lang="en-US" sz="1200" b="1" dirty="0">
                <a:solidFill>
                  <a:srgbClr val="E11932"/>
                </a:solidFill>
                <a:latin typeface="Arial Black"/>
                <a:cs typeface="Arial Black"/>
              </a:endParaRPr>
            </a:p>
          </p:txBody>
        </p:sp>
        <p:sp>
          <p:nvSpPr>
            <p:cNvPr id="16" name="TextBox 15"/>
            <p:cNvSpPr txBox="1"/>
            <p:nvPr/>
          </p:nvSpPr>
          <p:spPr>
            <a:xfrm>
              <a:off x="6335543" y="2932019"/>
              <a:ext cx="1246763" cy="261701"/>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1.11X</a:t>
              </a:r>
              <a:endParaRPr lang="en-US" sz="1200" b="1" dirty="0">
                <a:solidFill>
                  <a:srgbClr val="E11932"/>
                </a:solidFill>
                <a:latin typeface="Arial Black"/>
                <a:cs typeface="Arial Black"/>
              </a:endParaRPr>
            </a:p>
          </p:txBody>
        </p:sp>
        <p:sp>
          <p:nvSpPr>
            <p:cNvPr id="17" name="TextBox 16"/>
            <p:cNvSpPr txBox="1"/>
            <p:nvPr/>
          </p:nvSpPr>
          <p:spPr>
            <a:xfrm>
              <a:off x="4512609" y="4155877"/>
              <a:ext cx="1166390" cy="261701"/>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1.31X</a:t>
              </a:r>
              <a:endParaRPr lang="en-US" sz="1200" b="1" dirty="0">
                <a:solidFill>
                  <a:srgbClr val="E11932"/>
                </a:solidFill>
                <a:latin typeface="Arial Black"/>
                <a:cs typeface="Arial Black"/>
              </a:endParaRPr>
            </a:p>
          </p:txBody>
        </p:sp>
        <p:sp>
          <p:nvSpPr>
            <p:cNvPr id="18" name="TextBox 17"/>
            <p:cNvSpPr txBox="1"/>
            <p:nvPr/>
          </p:nvSpPr>
          <p:spPr>
            <a:xfrm>
              <a:off x="3524672" y="3867910"/>
              <a:ext cx="1328330" cy="261701"/>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0.92X</a:t>
              </a:r>
              <a:endParaRPr lang="en-US" sz="1200" b="1" dirty="0">
                <a:solidFill>
                  <a:srgbClr val="E11932"/>
                </a:solidFill>
                <a:latin typeface="Arial Black"/>
                <a:cs typeface="Arial Black"/>
              </a:endParaRPr>
            </a:p>
          </p:txBody>
        </p:sp>
        <p:sp>
          <p:nvSpPr>
            <p:cNvPr id="19" name="TextBox 18"/>
            <p:cNvSpPr txBox="1"/>
            <p:nvPr/>
          </p:nvSpPr>
          <p:spPr>
            <a:xfrm>
              <a:off x="1828801" y="3985628"/>
              <a:ext cx="1143000" cy="261701"/>
            </a:xfrm>
            <a:prstGeom prst="rect">
              <a:avLst/>
            </a:prstGeom>
            <a:noFill/>
          </p:spPr>
          <p:txBody>
            <a:bodyPr wrap="square" rtlCol="0">
              <a:spAutoFit/>
            </a:bodyPr>
            <a:lstStyle/>
            <a:p>
              <a:pPr algn="ctr" defTabSz="457200"/>
              <a:r>
                <a:rPr lang="en-US" sz="1200" b="1" dirty="0" smtClean="0">
                  <a:solidFill>
                    <a:srgbClr val="E11932"/>
                  </a:solidFill>
                  <a:latin typeface="Arial Black"/>
                  <a:cs typeface="Arial Black"/>
                </a:rPr>
                <a:t>2.26X</a:t>
              </a:r>
              <a:endParaRPr lang="en-US" sz="1200" b="1" dirty="0">
                <a:solidFill>
                  <a:srgbClr val="E11932"/>
                </a:solidFill>
                <a:latin typeface="Arial Black"/>
                <a:cs typeface="Arial Black"/>
              </a:endParaRPr>
            </a:p>
          </p:txBody>
        </p:sp>
        <p:sp>
          <p:nvSpPr>
            <p:cNvPr id="20" name="TextBox 19"/>
            <p:cNvSpPr txBox="1"/>
            <p:nvPr/>
          </p:nvSpPr>
          <p:spPr>
            <a:xfrm>
              <a:off x="977537" y="5264863"/>
              <a:ext cx="1763312" cy="378013"/>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A</a:t>
              </a:r>
              <a:endParaRPr lang="en-US" sz="1000" b="1" dirty="0">
                <a:solidFill>
                  <a:prstClr val="black">
                    <a:lumMod val="75000"/>
                    <a:lumOff val="25000"/>
                  </a:prstClr>
                </a:solidFill>
                <a:latin typeface="Arial" pitchFamily="34" charset="0"/>
                <a:cs typeface="Arial" pitchFamily="34" charset="0"/>
              </a:endParaRPr>
            </a:p>
          </p:txBody>
        </p:sp>
        <p:sp>
          <p:nvSpPr>
            <p:cNvPr id="21" name="TextBox 20"/>
            <p:cNvSpPr txBox="1"/>
            <p:nvPr/>
          </p:nvSpPr>
          <p:spPr>
            <a:xfrm>
              <a:off x="3958873" y="5264863"/>
              <a:ext cx="1477682" cy="378013"/>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B</a:t>
              </a:r>
              <a:endParaRPr lang="en-US" sz="1000" b="1" dirty="0">
                <a:solidFill>
                  <a:prstClr val="black">
                    <a:lumMod val="75000"/>
                    <a:lumOff val="25000"/>
                  </a:prstClr>
                </a:solidFill>
                <a:latin typeface="Arial" pitchFamily="34" charset="0"/>
                <a:cs typeface="Arial" pitchFamily="34" charset="0"/>
              </a:endParaRPr>
            </a:p>
          </p:txBody>
        </p:sp>
        <p:sp>
          <p:nvSpPr>
            <p:cNvPr id="22" name="TextBox 21"/>
            <p:cNvSpPr txBox="1"/>
            <p:nvPr/>
          </p:nvSpPr>
          <p:spPr>
            <a:xfrm>
              <a:off x="6616381" y="5264863"/>
              <a:ext cx="1562100" cy="378013"/>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C</a:t>
              </a:r>
              <a:endParaRPr lang="en-US" sz="1000" b="1" dirty="0">
                <a:solidFill>
                  <a:prstClr val="black">
                    <a:lumMod val="75000"/>
                    <a:lumOff val="25000"/>
                  </a:prstClr>
                </a:solidFill>
                <a:latin typeface="Arial" pitchFamily="34" charset="0"/>
                <a:cs typeface="Arial" pitchFamily="34" charset="0"/>
              </a:endParaRPr>
            </a:p>
          </p:txBody>
        </p:sp>
      </p:grpSp>
      <p:grpSp>
        <p:nvGrpSpPr>
          <p:cNvPr id="25" name="Group 10"/>
          <p:cNvGrpSpPr/>
          <p:nvPr/>
        </p:nvGrpSpPr>
        <p:grpSpPr>
          <a:xfrm>
            <a:off x="1656055" y="1996156"/>
            <a:ext cx="5610873" cy="4667310"/>
            <a:chOff x="234654" y="1233330"/>
            <a:chExt cx="8153400" cy="4409546"/>
          </a:xfrm>
        </p:grpSpPr>
        <p:graphicFrame>
          <p:nvGraphicFramePr>
            <p:cNvPr id="26" name="Chart 25"/>
            <p:cNvGraphicFramePr/>
            <p:nvPr/>
          </p:nvGraphicFramePr>
          <p:xfrm>
            <a:off x="234654" y="1233330"/>
            <a:ext cx="8153400" cy="4117653"/>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977537" y="5264863"/>
              <a:ext cx="1763312" cy="378013"/>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A</a:t>
              </a:r>
              <a:endParaRPr lang="en-US" sz="1000" b="1" dirty="0">
                <a:solidFill>
                  <a:prstClr val="black">
                    <a:lumMod val="75000"/>
                    <a:lumOff val="25000"/>
                  </a:prstClr>
                </a:solidFill>
                <a:latin typeface="Arial" pitchFamily="34" charset="0"/>
                <a:cs typeface="Arial" pitchFamily="34" charset="0"/>
              </a:endParaRPr>
            </a:p>
          </p:txBody>
        </p:sp>
        <p:sp>
          <p:nvSpPr>
            <p:cNvPr id="34" name="TextBox 33"/>
            <p:cNvSpPr txBox="1"/>
            <p:nvPr/>
          </p:nvSpPr>
          <p:spPr>
            <a:xfrm>
              <a:off x="3958873" y="5264863"/>
              <a:ext cx="1477682" cy="378013"/>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B</a:t>
              </a:r>
              <a:endParaRPr lang="en-US" sz="1000" b="1" dirty="0">
                <a:solidFill>
                  <a:prstClr val="black">
                    <a:lumMod val="75000"/>
                    <a:lumOff val="25000"/>
                  </a:prstClr>
                </a:solidFill>
                <a:latin typeface="Arial" pitchFamily="34" charset="0"/>
                <a:cs typeface="Arial" pitchFamily="34" charset="0"/>
              </a:endParaRPr>
            </a:p>
          </p:txBody>
        </p:sp>
        <p:sp>
          <p:nvSpPr>
            <p:cNvPr id="35" name="TextBox 34"/>
            <p:cNvSpPr txBox="1"/>
            <p:nvPr/>
          </p:nvSpPr>
          <p:spPr>
            <a:xfrm>
              <a:off x="6616381" y="5264863"/>
              <a:ext cx="1562100" cy="378013"/>
            </a:xfrm>
            <a:prstGeom prst="rect">
              <a:avLst/>
            </a:prstGeom>
            <a:noFill/>
          </p:spPr>
          <p:txBody>
            <a:bodyPr wrap="square" rtlCol="0">
              <a:spAutoFit/>
            </a:bodyPr>
            <a:lstStyle/>
            <a:p>
              <a:pPr algn="ctr" defTabSz="457200"/>
              <a:r>
                <a:rPr lang="en-US" sz="1000" b="1" dirty="0" smtClean="0">
                  <a:solidFill>
                    <a:prstClr val="black">
                      <a:lumMod val="75000"/>
                      <a:lumOff val="25000"/>
                    </a:prstClr>
                  </a:solidFill>
                  <a:latin typeface="Arial" pitchFamily="34" charset="0"/>
                  <a:cs typeface="Arial" pitchFamily="34" charset="0"/>
                </a:rPr>
                <a:t>TELECOM COMPANY C</a:t>
              </a:r>
              <a:endParaRPr lang="en-US" sz="1000" b="1" dirty="0">
                <a:solidFill>
                  <a:prstClr val="black">
                    <a:lumMod val="75000"/>
                    <a:lumOff val="25000"/>
                  </a:prstClr>
                </a:solidFill>
                <a:latin typeface="Arial" pitchFamily="34" charset="0"/>
                <a:cs typeface="Arial" pitchFamily="34" charset="0"/>
              </a:endParaRPr>
            </a:p>
          </p:txBody>
        </p:sp>
      </p:grpSp>
      <p:cxnSp>
        <p:nvCxnSpPr>
          <p:cNvPr id="27" name="Straight Connector 26"/>
          <p:cNvCxnSpPr/>
          <p:nvPr/>
        </p:nvCxnSpPr>
        <p:spPr>
          <a:xfrm>
            <a:off x="762000" y="228600"/>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62000" y="1141412"/>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9" name="Picture 28" descr="m6d_media6degrees_small.jpg"/>
          <p:cNvPicPr>
            <a:picLocks noChangeAspect="1"/>
          </p:cNvPicPr>
          <p:nvPr/>
        </p:nvPicPr>
        <p:blipFill>
          <a:blip r:embed="rId5" cstate="print"/>
          <a:stretch>
            <a:fillRect/>
          </a:stretch>
        </p:blipFill>
        <p:spPr>
          <a:xfrm>
            <a:off x="8077200" y="6154421"/>
            <a:ext cx="888999" cy="55117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cap="none" dirty="0" smtClean="0">
                <a:solidFill>
                  <a:srgbClr val="404040"/>
                </a:solidFill>
                <a:latin typeface="Century Gothic"/>
                <a:cs typeface="Century Gothic"/>
              </a:rPr>
              <a:t>question</a:t>
            </a:r>
            <a:br>
              <a:rPr lang="en-US" b="1" cap="none" dirty="0" smtClean="0">
                <a:solidFill>
                  <a:srgbClr val="404040"/>
                </a:solidFill>
                <a:latin typeface="Century Gothic"/>
                <a:cs typeface="Century Gothic"/>
              </a:rPr>
            </a:br>
            <a:r>
              <a:rPr lang="en-US" b="1" cap="none" dirty="0" smtClean="0">
                <a:solidFill>
                  <a:srgbClr val="404040"/>
                </a:solidFill>
                <a:latin typeface="Century Gothic"/>
                <a:cs typeface="Century Gothic"/>
              </a:rPr>
              <a:t>of interest</a:t>
            </a:r>
            <a:r>
              <a:rPr lang="en-US" b="1" cap="none" dirty="0" smtClean="0">
                <a:solidFill>
                  <a:srgbClr val="E11932"/>
                </a:solidFill>
                <a:latin typeface="Century Gothic"/>
                <a:cs typeface="Century Gothic"/>
              </a:rPr>
              <a:t>.</a:t>
            </a:r>
            <a:endParaRPr lang="en-US" b="1" cap="none" dirty="0">
              <a:solidFill>
                <a:srgbClr val="E11932"/>
              </a:solidFill>
              <a:latin typeface="Century Gothic"/>
              <a:cs typeface="Century Gothic"/>
            </a:endParaRPr>
          </a:p>
        </p:txBody>
      </p:sp>
      <p:sp>
        <p:nvSpPr>
          <p:cNvPr id="3" name="Content Placeholder 2"/>
          <p:cNvSpPr>
            <a:spLocks noGrp="1"/>
          </p:cNvSpPr>
          <p:nvPr>
            <p:ph idx="1"/>
          </p:nvPr>
        </p:nvSpPr>
        <p:spPr>
          <a:xfrm>
            <a:off x="457200" y="2057400"/>
            <a:ext cx="5638800" cy="2209800"/>
          </a:xfrm>
        </p:spPr>
        <p:txBody>
          <a:bodyPr>
            <a:normAutofit/>
          </a:bodyPr>
          <a:lstStyle/>
          <a:p>
            <a:pPr marL="0" indent="0">
              <a:lnSpc>
                <a:spcPts val="2360"/>
              </a:lnSpc>
              <a:buNone/>
            </a:pPr>
            <a:r>
              <a:rPr lang="en-US" sz="2400" dirty="0" smtClean="0">
                <a:solidFill>
                  <a:schemeClr val="tx1">
                    <a:lumMod val="75000"/>
                    <a:lumOff val="25000"/>
                  </a:schemeClr>
                </a:solidFill>
                <a:latin typeface="Century Gothic"/>
                <a:cs typeface="Century Gothic"/>
              </a:rPr>
              <a:t>what is the </a:t>
            </a:r>
            <a:r>
              <a:rPr lang="en-US" sz="2400" b="1" dirty="0" smtClean="0">
                <a:solidFill>
                  <a:schemeClr val="accent2"/>
                </a:solidFill>
                <a:latin typeface="Century Gothic"/>
                <a:cs typeface="Century Gothic"/>
              </a:rPr>
              <a:t>causal</a:t>
            </a:r>
            <a:r>
              <a:rPr lang="en-US" sz="2400" b="1" dirty="0" smtClean="0">
                <a:solidFill>
                  <a:schemeClr val="tx1">
                    <a:lumMod val="75000"/>
                    <a:lumOff val="25000"/>
                  </a:schemeClr>
                </a:solidFill>
                <a:latin typeface="Century Gothic"/>
                <a:cs typeface="Century Gothic"/>
              </a:rPr>
              <a:t> </a:t>
            </a:r>
            <a:r>
              <a:rPr lang="en-US" sz="2400" dirty="0" smtClean="0">
                <a:solidFill>
                  <a:schemeClr val="tx1">
                    <a:lumMod val="75000"/>
                    <a:lumOff val="25000"/>
                  </a:schemeClr>
                </a:solidFill>
                <a:latin typeface="Century Gothic"/>
                <a:cs typeface="Century Gothic"/>
              </a:rPr>
              <a:t>effect of </a:t>
            </a:r>
          </a:p>
          <a:p>
            <a:pPr marL="0" indent="0">
              <a:lnSpc>
                <a:spcPts val="2360"/>
              </a:lnSpc>
              <a:buNone/>
            </a:pPr>
            <a:r>
              <a:rPr lang="en-US" sz="2400" dirty="0" smtClean="0">
                <a:solidFill>
                  <a:schemeClr val="tx1">
                    <a:lumMod val="75000"/>
                    <a:lumOff val="25000"/>
                  </a:schemeClr>
                </a:solidFill>
                <a:latin typeface="Century Gothic"/>
                <a:cs typeface="Century Gothic"/>
              </a:rPr>
              <a:t>m6d’s </a:t>
            </a:r>
            <a:r>
              <a:rPr lang="en-US" sz="2400" u="sng" dirty="0" smtClean="0">
                <a:solidFill>
                  <a:schemeClr val="tx1">
                    <a:lumMod val="75000"/>
                    <a:lumOff val="25000"/>
                  </a:schemeClr>
                </a:solidFill>
                <a:latin typeface="Century Gothic"/>
                <a:cs typeface="Century Gothic"/>
              </a:rPr>
              <a:t>display advertising</a:t>
            </a:r>
          </a:p>
          <a:p>
            <a:pPr marL="0" indent="0">
              <a:lnSpc>
                <a:spcPts val="2360"/>
              </a:lnSpc>
              <a:buNone/>
            </a:pPr>
            <a:r>
              <a:rPr lang="en-US" sz="2400" dirty="0" smtClean="0">
                <a:solidFill>
                  <a:schemeClr val="tx1">
                    <a:lumMod val="75000"/>
                    <a:lumOff val="25000"/>
                  </a:schemeClr>
                </a:solidFill>
                <a:latin typeface="Century Gothic"/>
                <a:cs typeface="Century Gothic"/>
              </a:rPr>
              <a:t>on customer </a:t>
            </a:r>
            <a:r>
              <a:rPr lang="en-US" sz="2400" u="sng" dirty="0" smtClean="0">
                <a:solidFill>
                  <a:schemeClr val="tx1">
                    <a:lumMod val="75000"/>
                    <a:lumOff val="25000"/>
                  </a:schemeClr>
                </a:solidFill>
                <a:latin typeface="Century Gothic"/>
                <a:cs typeface="Century Gothic"/>
              </a:rPr>
              <a:t>conversion</a:t>
            </a:r>
            <a:r>
              <a:rPr lang="en-US" sz="2400" dirty="0" smtClean="0">
                <a:solidFill>
                  <a:srgbClr val="E11932"/>
                </a:solidFill>
                <a:latin typeface="Century Gothic"/>
                <a:cs typeface="Century Gothic"/>
              </a:rPr>
              <a:t>?</a:t>
            </a:r>
          </a:p>
          <a:p>
            <a:pPr marL="514350" indent="-514350">
              <a:lnSpc>
                <a:spcPts val="2360"/>
              </a:lnSpc>
              <a:buNone/>
            </a:pPr>
            <a:r>
              <a:rPr lang="en-US" sz="2400" dirty="0" smtClean="0">
                <a:solidFill>
                  <a:srgbClr val="A0B4C8"/>
                </a:solidFill>
                <a:latin typeface="Century Gothic"/>
                <a:cs typeface="Century Gothic"/>
              </a:rPr>
              <a:t>							</a:t>
            </a:r>
          </a:p>
          <a:p>
            <a:pPr marL="514350" indent="-514350">
              <a:lnSpc>
                <a:spcPts val="2360"/>
              </a:lnSpc>
              <a:buNone/>
            </a:pPr>
            <a:r>
              <a:rPr lang="en-US" sz="2400" dirty="0" smtClean="0">
                <a:solidFill>
                  <a:srgbClr val="A0B4C8"/>
                </a:solidFill>
                <a:latin typeface="Century Gothic"/>
                <a:cs typeface="Century Gothic"/>
              </a:rPr>
              <a:t> </a:t>
            </a:r>
          </a:p>
        </p:txBody>
      </p:sp>
      <p:grpSp>
        <p:nvGrpSpPr>
          <p:cNvPr id="4" name="Group 19"/>
          <p:cNvGrpSpPr/>
          <p:nvPr/>
        </p:nvGrpSpPr>
        <p:grpSpPr>
          <a:xfrm>
            <a:off x="7598402" y="685800"/>
            <a:ext cx="1012198" cy="748573"/>
            <a:chOff x="5419031" y="383494"/>
            <a:chExt cx="2429569" cy="1796793"/>
          </a:xfrm>
        </p:grpSpPr>
        <p:pic>
          <p:nvPicPr>
            <p:cNvPr id="12" name="Picture 11" descr="square_frame_large.png"/>
            <p:cNvPicPr>
              <a:picLocks/>
            </p:cNvPicPr>
            <p:nvPr/>
          </p:nvPicPr>
          <p:blipFill>
            <a:blip r:embed="rId3" cstate="print"/>
            <a:stretch>
              <a:fillRect/>
            </a:stretch>
          </p:blipFill>
          <p:spPr>
            <a:xfrm>
              <a:off x="5419031" y="383494"/>
              <a:ext cx="2429569" cy="1796793"/>
            </a:xfrm>
            <a:prstGeom prst="rect">
              <a:avLst/>
            </a:prstGeom>
          </p:spPr>
        </p:pic>
        <p:pic>
          <p:nvPicPr>
            <p:cNvPr id="14" name="Picture 13" descr="6a00d8341c630a53ef00e554e1223a8833-800wi.jpg"/>
            <p:cNvPicPr>
              <a:picLocks noChangeAspect="1"/>
            </p:cNvPicPr>
            <p:nvPr/>
          </p:nvPicPr>
          <p:blipFill>
            <a:blip r:embed="rId4" cstate="print"/>
            <a:stretch>
              <a:fillRect/>
            </a:stretch>
          </p:blipFill>
          <p:spPr>
            <a:xfrm>
              <a:off x="5681315" y="586406"/>
              <a:ext cx="1905000" cy="1428750"/>
            </a:xfrm>
            <a:prstGeom prst="rect">
              <a:avLst/>
            </a:prstGeom>
          </p:spPr>
        </p:pic>
      </p:grpSp>
      <p:sp>
        <p:nvSpPr>
          <p:cNvPr id="15" name="TextBox 14"/>
          <p:cNvSpPr txBox="1"/>
          <p:nvPr/>
        </p:nvSpPr>
        <p:spPr>
          <a:xfrm>
            <a:off x="6007705" y="1330353"/>
            <a:ext cx="609600" cy="3477875"/>
          </a:xfrm>
          <a:prstGeom prst="rect">
            <a:avLst/>
          </a:prstGeom>
          <a:noFill/>
        </p:spPr>
        <p:txBody>
          <a:bodyPr wrap="square" rtlCol="0">
            <a:spAutoFit/>
          </a:bodyPr>
          <a:lstStyle/>
          <a:p>
            <a:pPr defTabSz="457200"/>
            <a:r>
              <a:rPr lang="en-US" sz="22000" dirty="0" smtClean="0">
                <a:solidFill>
                  <a:srgbClr val="E11932">
                    <a:alpha val="15000"/>
                  </a:srgbClr>
                </a:solidFill>
                <a:latin typeface="Arial Black"/>
                <a:cs typeface="Arial Black"/>
              </a:rPr>
              <a:t>?</a:t>
            </a:r>
            <a:endParaRPr lang="en-US" sz="22000" dirty="0">
              <a:solidFill>
                <a:srgbClr val="E11932">
                  <a:alpha val="15000"/>
                </a:srgbClr>
              </a:solidFill>
              <a:latin typeface="Arial Black"/>
              <a:cs typeface="Arial Black"/>
            </a:endParaRPr>
          </a:p>
        </p:txBody>
      </p:sp>
      <p:grpSp>
        <p:nvGrpSpPr>
          <p:cNvPr id="5" name="Group 25"/>
          <p:cNvGrpSpPr/>
          <p:nvPr/>
        </p:nvGrpSpPr>
        <p:grpSpPr>
          <a:xfrm>
            <a:off x="5643215" y="4218722"/>
            <a:ext cx="2662585" cy="1971801"/>
            <a:chOff x="5338415" y="4384549"/>
            <a:chExt cx="2662585" cy="1971801"/>
          </a:xfrm>
        </p:grpSpPr>
        <p:pic>
          <p:nvPicPr>
            <p:cNvPr id="19" name="Picture 18" descr="square_frame_large.png"/>
            <p:cNvPicPr>
              <a:picLocks/>
            </p:cNvPicPr>
            <p:nvPr/>
          </p:nvPicPr>
          <p:blipFill>
            <a:blip r:embed="rId5" cstate="print"/>
            <a:stretch>
              <a:fillRect/>
            </a:stretch>
          </p:blipFill>
          <p:spPr>
            <a:xfrm>
              <a:off x="5338415" y="4384549"/>
              <a:ext cx="2662585" cy="1971801"/>
            </a:xfrm>
            <a:prstGeom prst="rect">
              <a:avLst/>
            </a:prstGeom>
          </p:spPr>
        </p:pic>
        <p:pic>
          <p:nvPicPr>
            <p:cNvPr id="10" name="Picture 9" descr="cursor_hand.png"/>
            <p:cNvPicPr>
              <a:picLocks noChangeAspect="1"/>
            </p:cNvPicPr>
            <p:nvPr/>
          </p:nvPicPr>
          <p:blipFill>
            <a:blip r:embed="rId6" cstate="print"/>
            <a:stretch>
              <a:fillRect/>
            </a:stretch>
          </p:blipFill>
          <p:spPr>
            <a:xfrm>
              <a:off x="5614017" y="4588489"/>
              <a:ext cx="2103228" cy="1577421"/>
            </a:xfrm>
            <a:prstGeom prst="rect">
              <a:avLst/>
            </a:prstGeom>
          </p:spPr>
        </p:pic>
      </p:grpSp>
      <p:pic>
        <p:nvPicPr>
          <p:cNvPr id="17" name="Picture 16" descr="drawn_arrow_2_red.png"/>
          <p:cNvPicPr>
            <a:picLocks noChangeAspect="1"/>
          </p:cNvPicPr>
          <p:nvPr/>
        </p:nvPicPr>
        <p:blipFill>
          <a:blip r:embed="rId7" cstate="print"/>
          <a:stretch>
            <a:fillRect/>
          </a:stretch>
        </p:blipFill>
        <p:spPr>
          <a:xfrm rot="5400000" flipH="1">
            <a:off x="5719211" y="2657784"/>
            <a:ext cx="2328878" cy="1015499"/>
          </a:xfrm>
          <a:prstGeom prst="rect">
            <a:avLst/>
          </a:prstGeom>
        </p:spPr>
      </p:pic>
      <p:grpSp>
        <p:nvGrpSpPr>
          <p:cNvPr id="6" name="Group 24"/>
          <p:cNvGrpSpPr/>
          <p:nvPr/>
        </p:nvGrpSpPr>
        <p:grpSpPr>
          <a:xfrm>
            <a:off x="5715000" y="1205773"/>
            <a:ext cx="2519015" cy="577168"/>
            <a:chOff x="955693" y="4495800"/>
            <a:chExt cx="4382722" cy="1004189"/>
          </a:xfrm>
        </p:grpSpPr>
        <p:grpSp>
          <p:nvGrpSpPr>
            <p:cNvPr id="7" name="Group 23"/>
            <p:cNvGrpSpPr/>
            <p:nvPr/>
          </p:nvGrpSpPr>
          <p:grpSpPr>
            <a:xfrm>
              <a:off x="955693" y="4495800"/>
              <a:ext cx="4382722" cy="1004189"/>
              <a:chOff x="1219200" y="3865523"/>
              <a:chExt cx="4382722" cy="1004189"/>
            </a:xfrm>
          </p:grpSpPr>
          <p:pic>
            <p:nvPicPr>
              <p:cNvPr id="22" name="Picture 21" descr="square_frame_large.png"/>
              <p:cNvPicPr>
                <a:picLocks/>
              </p:cNvPicPr>
              <p:nvPr/>
            </p:nvPicPr>
            <p:blipFill>
              <a:blip r:embed="rId8" cstate="print"/>
              <a:srcRect r="14144"/>
              <a:stretch>
                <a:fillRect/>
              </a:stretch>
            </p:blipFill>
            <p:spPr>
              <a:xfrm>
                <a:off x="1219200" y="3865523"/>
                <a:ext cx="2286000" cy="1004189"/>
              </a:xfrm>
              <a:prstGeom prst="rect">
                <a:avLst/>
              </a:prstGeom>
            </p:spPr>
          </p:pic>
          <p:pic>
            <p:nvPicPr>
              <p:cNvPr id="23" name="Picture 22" descr="square_frame_large.png"/>
              <p:cNvPicPr>
                <a:picLocks/>
              </p:cNvPicPr>
              <p:nvPr/>
            </p:nvPicPr>
            <p:blipFill>
              <a:blip r:embed="rId8" cstate="print"/>
              <a:srcRect l="20798"/>
              <a:stretch>
                <a:fillRect/>
              </a:stretch>
            </p:blipFill>
            <p:spPr>
              <a:xfrm>
                <a:off x="3493105" y="3865523"/>
                <a:ext cx="2108817" cy="1004189"/>
              </a:xfrm>
              <a:prstGeom prst="rect">
                <a:avLst/>
              </a:prstGeom>
            </p:spPr>
          </p:pic>
        </p:grpSp>
        <p:pic>
          <p:nvPicPr>
            <p:cNvPr id="21" name="Picture 20" descr="T-SHIRT_AD2.jpg"/>
            <p:cNvPicPr>
              <a:picLocks/>
            </p:cNvPicPr>
            <p:nvPr/>
          </p:nvPicPr>
          <p:blipFill>
            <a:blip r:embed="rId9" cstate="print"/>
            <a:stretch>
              <a:fillRect/>
            </a:stretch>
          </p:blipFill>
          <p:spPr>
            <a:xfrm>
              <a:off x="1243390" y="4621590"/>
              <a:ext cx="3810000" cy="767080"/>
            </a:xfrm>
            <a:prstGeom prst="rect">
              <a:avLst/>
            </a:prstGeom>
          </p:spPr>
        </p:pic>
      </p:grpSp>
      <p:sp>
        <p:nvSpPr>
          <p:cNvPr id="27" name="Rectangle 26"/>
          <p:cNvSpPr/>
          <p:nvPr/>
        </p:nvSpPr>
        <p:spPr>
          <a:xfrm>
            <a:off x="457200" y="4289048"/>
            <a:ext cx="8001000" cy="830997"/>
          </a:xfrm>
          <a:prstGeom prst="rect">
            <a:avLst/>
          </a:prstGeom>
        </p:spPr>
        <p:txBody>
          <a:bodyPr wrap="square">
            <a:spAutoFit/>
          </a:bodyPr>
          <a:lstStyle/>
          <a:p>
            <a:pPr defTabSz="457200"/>
            <a:r>
              <a:rPr lang="en-US" sz="3200" b="1" dirty="0" smtClean="0">
                <a:solidFill>
                  <a:srgbClr val="404040"/>
                </a:solidFill>
                <a:latin typeface="Century Gothic"/>
                <a:cs typeface="Century Gothic"/>
              </a:rPr>
              <a:t>display advertising</a:t>
            </a:r>
          </a:p>
          <a:p>
            <a:pPr defTabSz="457200"/>
            <a:r>
              <a:rPr lang="en-US" sz="1600" dirty="0" smtClean="0">
                <a:solidFill>
                  <a:srgbClr val="404040"/>
                </a:solidFill>
                <a:latin typeface="Century Gothic"/>
                <a:cs typeface="Century Gothic"/>
              </a:rPr>
              <a:t>Showing/Not showing a browser a display ad.</a:t>
            </a:r>
            <a:endParaRPr lang="en-US" sz="1600" dirty="0">
              <a:solidFill>
                <a:srgbClr val="404040"/>
              </a:solidFill>
              <a:latin typeface="Century Gothic"/>
              <a:cs typeface="Century Gothic"/>
            </a:endParaRPr>
          </a:p>
        </p:txBody>
      </p:sp>
      <p:sp>
        <p:nvSpPr>
          <p:cNvPr id="28" name="Rectangle 27"/>
          <p:cNvSpPr/>
          <p:nvPr/>
        </p:nvSpPr>
        <p:spPr>
          <a:xfrm>
            <a:off x="457200" y="5232737"/>
            <a:ext cx="8763000" cy="830997"/>
          </a:xfrm>
          <a:prstGeom prst="rect">
            <a:avLst/>
          </a:prstGeom>
        </p:spPr>
        <p:txBody>
          <a:bodyPr wrap="square">
            <a:spAutoFit/>
          </a:bodyPr>
          <a:lstStyle/>
          <a:p>
            <a:pPr defTabSz="457200"/>
            <a:r>
              <a:rPr lang="en-US" sz="3200" b="1" dirty="0" smtClean="0">
                <a:solidFill>
                  <a:srgbClr val="404040"/>
                </a:solidFill>
                <a:latin typeface="Century Gothic"/>
                <a:cs typeface="Century Gothic"/>
              </a:rPr>
              <a:t>customer conversion</a:t>
            </a:r>
          </a:p>
          <a:p>
            <a:pPr defTabSz="457200"/>
            <a:r>
              <a:rPr lang="en-US" sz="1600" dirty="0" smtClean="0">
                <a:solidFill>
                  <a:srgbClr val="404040"/>
                </a:solidFill>
                <a:latin typeface="Century Gothic"/>
                <a:cs typeface="Century Gothic"/>
              </a:rPr>
              <a:t>Visiting the advertisers website in the next 5 days.</a:t>
            </a:r>
            <a:endParaRPr lang="en-US" sz="1600" dirty="0">
              <a:solidFill>
                <a:srgbClr val="404040"/>
              </a:solidFill>
              <a:latin typeface="Century Gothic"/>
              <a:cs typeface="Century Gothic"/>
            </a:endParaRPr>
          </a:p>
        </p:txBody>
      </p:sp>
      <p:cxnSp>
        <p:nvCxnSpPr>
          <p:cNvPr id="20" name="Straight Connector 19"/>
          <p:cNvCxnSpPr/>
          <p:nvPr/>
        </p:nvCxnSpPr>
        <p:spPr>
          <a:xfrm>
            <a:off x="228600" y="228600"/>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28600" y="1600200"/>
            <a:ext cx="30480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5" name="Picture 24" descr="m6d_media6degrees_small.jpg"/>
          <p:cNvPicPr>
            <a:picLocks noChangeAspect="1"/>
          </p:cNvPicPr>
          <p:nvPr/>
        </p:nvPicPr>
        <p:blipFill>
          <a:blip r:embed="rId10"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1118724" y="2442260"/>
            <a:ext cx="1524000" cy="1323439"/>
          </a:xfrm>
          <a:prstGeom prst="rect">
            <a:avLst/>
          </a:prstGeom>
          <a:noFill/>
        </p:spPr>
        <p:txBody>
          <a:bodyPr wrap="square" rtlCol="0">
            <a:spAutoFit/>
          </a:bodyPr>
          <a:lstStyle/>
          <a:p>
            <a:pPr algn="r" defTabSz="457200"/>
            <a:r>
              <a:rPr lang="en-US" sz="8000" b="1" dirty="0" smtClean="0">
                <a:solidFill>
                  <a:srgbClr val="E11932">
                    <a:alpha val="50000"/>
                  </a:srgbClr>
                </a:solidFill>
                <a:latin typeface="Times New Roman"/>
              </a:rPr>
              <a:t>P</a:t>
            </a:r>
            <a:endParaRPr lang="en-US" sz="8000" b="1" dirty="0">
              <a:solidFill>
                <a:srgbClr val="E11932">
                  <a:alpha val="50000"/>
                </a:srgbClr>
              </a:solidFill>
              <a:latin typeface="Times New Roman"/>
            </a:endParaRPr>
          </a:p>
        </p:txBody>
      </p:sp>
      <p:sp>
        <p:nvSpPr>
          <p:cNvPr id="2" name="Title 1"/>
          <p:cNvSpPr>
            <a:spLocks noGrp="1"/>
          </p:cNvSpPr>
          <p:nvPr>
            <p:ph type="title"/>
          </p:nvPr>
        </p:nvSpPr>
        <p:spPr>
          <a:xfrm>
            <a:off x="457200" y="76200"/>
            <a:ext cx="8229600" cy="1143000"/>
          </a:xfrm>
        </p:spPr>
        <p:txBody>
          <a:bodyPr>
            <a:normAutofit/>
          </a:bodyPr>
          <a:lstStyle/>
          <a:p>
            <a:r>
              <a:rPr lang="en-US" sz="4000" b="1" dirty="0" smtClean="0">
                <a:latin typeface="Century Gothic"/>
                <a:cs typeface="Century Gothic"/>
              </a:rPr>
              <a:t>g</a:t>
            </a:r>
            <a:r>
              <a:rPr lang="en-US" sz="4000" b="1" dirty="0" smtClean="0">
                <a:solidFill>
                  <a:srgbClr val="404040"/>
                </a:solidFill>
                <a:latin typeface="Century Gothic"/>
                <a:cs typeface="Century Gothic"/>
              </a:rPr>
              <a:t>eneral approach</a:t>
            </a:r>
            <a:r>
              <a:rPr lang="en-US" sz="4000" b="1" dirty="0" smtClean="0">
                <a:solidFill>
                  <a:srgbClr val="E11932"/>
                </a:solidFill>
                <a:latin typeface="Century Gothic"/>
                <a:cs typeface="Century Gothic"/>
              </a:rPr>
              <a:t>.</a:t>
            </a:r>
            <a:endParaRPr lang="en-US" sz="4000" b="1" dirty="0">
              <a:solidFill>
                <a:srgbClr val="E11932"/>
              </a:solidFill>
              <a:latin typeface="Century Gothic"/>
              <a:cs typeface="Century Gothic"/>
            </a:endParaRPr>
          </a:p>
        </p:txBody>
      </p:sp>
      <p:sp>
        <p:nvSpPr>
          <p:cNvPr id="59" name="TextBox 58"/>
          <p:cNvSpPr txBox="1"/>
          <p:nvPr/>
        </p:nvSpPr>
        <p:spPr>
          <a:xfrm>
            <a:off x="1499724" y="1174899"/>
            <a:ext cx="1143000" cy="1323439"/>
          </a:xfrm>
          <a:prstGeom prst="rect">
            <a:avLst/>
          </a:prstGeom>
          <a:noFill/>
        </p:spPr>
        <p:txBody>
          <a:bodyPr wrap="square" rtlCol="0">
            <a:spAutoFit/>
          </a:bodyPr>
          <a:lstStyle/>
          <a:p>
            <a:pPr algn="r" defTabSz="457200"/>
            <a:r>
              <a:rPr lang="en-US" sz="8000" b="1" dirty="0" smtClean="0">
                <a:solidFill>
                  <a:srgbClr val="E11932">
                    <a:alpha val="50000"/>
                  </a:srgbClr>
                </a:solidFill>
                <a:latin typeface="Times New Roman"/>
              </a:rPr>
              <a:t>?</a:t>
            </a:r>
            <a:endParaRPr lang="en-US" sz="8000" b="1" dirty="0">
              <a:solidFill>
                <a:srgbClr val="E11932">
                  <a:alpha val="50000"/>
                </a:srgbClr>
              </a:solidFill>
              <a:latin typeface="Times New Roman"/>
            </a:endParaRPr>
          </a:p>
        </p:txBody>
      </p:sp>
      <p:sp>
        <p:nvSpPr>
          <p:cNvPr id="60" name="TextBox 59"/>
          <p:cNvSpPr txBox="1"/>
          <p:nvPr/>
        </p:nvSpPr>
        <p:spPr>
          <a:xfrm>
            <a:off x="-685800" y="3613299"/>
            <a:ext cx="3328524" cy="1323439"/>
          </a:xfrm>
          <a:prstGeom prst="rect">
            <a:avLst/>
          </a:prstGeom>
          <a:noFill/>
        </p:spPr>
        <p:txBody>
          <a:bodyPr wrap="square" rtlCol="0">
            <a:spAutoFit/>
          </a:bodyPr>
          <a:lstStyle/>
          <a:p>
            <a:pPr algn="r" defTabSz="457200"/>
            <a:r>
              <a:rPr lang="en-US" sz="8000" b="1" dirty="0" smtClean="0">
                <a:solidFill>
                  <a:srgbClr val="E11932">
                    <a:alpha val="50000"/>
                  </a:srgbClr>
                </a:solidFill>
                <a:latin typeface="Times New Roman"/>
              </a:rPr>
              <a:t>Ψ(P)</a:t>
            </a:r>
            <a:endParaRPr lang="en-US" sz="8000" b="1" dirty="0">
              <a:solidFill>
                <a:srgbClr val="E11932">
                  <a:alpha val="50000"/>
                </a:srgbClr>
              </a:solidFill>
              <a:latin typeface="Times New Roman"/>
            </a:endParaRPr>
          </a:p>
        </p:txBody>
      </p:sp>
      <p:sp>
        <p:nvSpPr>
          <p:cNvPr id="61" name="Title 1"/>
          <p:cNvSpPr txBox="1">
            <a:spLocks/>
          </p:cNvSpPr>
          <p:nvPr/>
        </p:nvSpPr>
        <p:spPr>
          <a:xfrm>
            <a:off x="2621145" y="1327299"/>
            <a:ext cx="6117579" cy="1143000"/>
          </a:xfrm>
          <a:prstGeom prst="rect">
            <a:avLst/>
          </a:prstGeom>
        </p:spPr>
        <p:txBody>
          <a:bodyPr vert="horz" lIns="91440" tIns="45720" rIns="91440" bIns="45720" rtlCol="0" anchor="ctr">
            <a:normAutofit/>
          </a:bodyPr>
          <a:lstStyle/>
          <a:p>
            <a:pPr defTabSz="457200">
              <a:spcBef>
                <a:spcPct val="0"/>
              </a:spcBef>
              <a:defRPr/>
            </a:pPr>
            <a:r>
              <a:rPr lang="en-US" sz="2600" dirty="0" smtClean="0">
                <a:solidFill>
                  <a:srgbClr val="404040"/>
                </a:solidFill>
                <a:latin typeface="Century Gothic"/>
                <a:cs typeface="Century Gothic"/>
              </a:rPr>
              <a:t>1. Ask the right question</a:t>
            </a:r>
            <a:endParaRPr lang="en-US" sz="2600" dirty="0">
              <a:solidFill>
                <a:srgbClr val="404040"/>
              </a:solidFill>
              <a:latin typeface="Century Gothic"/>
              <a:cs typeface="Century Gothic"/>
            </a:endParaRPr>
          </a:p>
        </p:txBody>
      </p:sp>
      <p:sp>
        <p:nvSpPr>
          <p:cNvPr id="56" name="Title 1"/>
          <p:cNvSpPr txBox="1">
            <a:spLocks/>
          </p:cNvSpPr>
          <p:nvPr/>
        </p:nvSpPr>
        <p:spPr>
          <a:xfrm>
            <a:off x="2590800" y="3816499"/>
            <a:ext cx="6781800" cy="1143000"/>
          </a:xfrm>
          <a:prstGeom prst="rect">
            <a:avLst/>
          </a:prstGeom>
        </p:spPr>
        <p:txBody>
          <a:bodyPr vert="horz" lIns="91440" tIns="45720" rIns="91440" bIns="45720" rtlCol="0" anchor="ctr">
            <a:normAutofit/>
          </a:bodyPr>
          <a:lstStyle/>
          <a:p>
            <a:pPr marL="404813" indent="-404813" defTabSz="457200">
              <a:spcBef>
                <a:spcPct val="0"/>
              </a:spcBef>
              <a:defRPr/>
            </a:pPr>
            <a:r>
              <a:rPr lang="en-US" sz="2600" dirty="0" smtClean="0">
                <a:solidFill>
                  <a:srgbClr val="404040"/>
                </a:solidFill>
                <a:latin typeface="Century Gothic"/>
                <a:cs typeface="Century Gothic"/>
              </a:rPr>
              <a:t>3. Translate question into a formal quantity</a:t>
            </a:r>
            <a:endParaRPr lang="en-US" sz="2600" dirty="0">
              <a:solidFill>
                <a:srgbClr val="404040"/>
              </a:solidFill>
              <a:latin typeface="Century Gothic"/>
              <a:cs typeface="Century Gothic"/>
            </a:endParaRPr>
          </a:p>
        </p:txBody>
      </p:sp>
      <p:sp>
        <p:nvSpPr>
          <p:cNvPr id="62" name="TextBox 61"/>
          <p:cNvSpPr txBox="1"/>
          <p:nvPr/>
        </p:nvSpPr>
        <p:spPr>
          <a:xfrm>
            <a:off x="-533400" y="4984899"/>
            <a:ext cx="3200400" cy="1323439"/>
          </a:xfrm>
          <a:prstGeom prst="rect">
            <a:avLst/>
          </a:prstGeom>
          <a:noFill/>
        </p:spPr>
        <p:txBody>
          <a:bodyPr wrap="square" rtlCol="0">
            <a:spAutoFit/>
          </a:bodyPr>
          <a:lstStyle/>
          <a:p>
            <a:pPr algn="r" defTabSz="457200"/>
            <a:r>
              <a:rPr lang="en-US" sz="8000" b="1" dirty="0" err="1" smtClean="0">
                <a:solidFill>
                  <a:srgbClr val="E11932">
                    <a:alpha val="50000"/>
                  </a:srgbClr>
                </a:solidFill>
                <a:latin typeface="Times New Roman"/>
              </a:rPr>
              <a:t>Ψ(P</a:t>
            </a:r>
            <a:r>
              <a:rPr lang="en-US" sz="8000" b="1" baseline="-25000" dirty="0" err="1" smtClean="0">
                <a:solidFill>
                  <a:srgbClr val="E11932">
                    <a:alpha val="50000"/>
                  </a:srgbClr>
                </a:solidFill>
                <a:latin typeface="Times New Roman"/>
              </a:rPr>
              <a:t>n</a:t>
            </a:r>
            <a:r>
              <a:rPr lang="en-US" sz="8000" b="1" dirty="0" smtClean="0">
                <a:solidFill>
                  <a:srgbClr val="E11932">
                    <a:alpha val="50000"/>
                  </a:srgbClr>
                </a:solidFill>
                <a:latin typeface="Times New Roman"/>
              </a:rPr>
              <a:t>)</a:t>
            </a:r>
            <a:endParaRPr lang="en-US" sz="8000" b="1" baseline="-25000" dirty="0">
              <a:solidFill>
                <a:srgbClr val="E11932">
                  <a:alpha val="50000"/>
                </a:srgbClr>
              </a:solidFill>
              <a:latin typeface="Times New Roman"/>
            </a:endParaRPr>
          </a:p>
        </p:txBody>
      </p:sp>
      <p:sp>
        <p:nvSpPr>
          <p:cNvPr id="58" name="Title 1"/>
          <p:cNvSpPr txBox="1">
            <a:spLocks/>
          </p:cNvSpPr>
          <p:nvPr/>
        </p:nvSpPr>
        <p:spPr>
          <a:xfrm>
            <a:off x="2621145" y="5061099"/>
            <a:ext cx="6117579" cy="1143000"/>
          </a:xfrm>
          <a:prstGeom prst="rect">
            <a:avLst/>
          </a:prstGeom>
        </p:spPr>
        <p:txBody>
          <a:bodyPr vert="horz" lIns="91440" tIns="45720" rIns="91440" bIns="45720" rtlCol="0" anchor="ctr">
            <a:normAutofit/>
          </a:bodyPr>
          <a:lstStyle/>
          <a:p>
            <a:pPr defTabSz="457200">
              <a:spcBef>
                <a:spcPct val="0"/>
              </a:spcBef>
              <a:defRPr/>
            </a:pPr>
            <a:r>
              <a:rPr lang="en-US" sz="2600" dirty="0" smtClean="0">
                <a:solidFill>
                  <a:srgbClr val="404040"/>
                </a:solidFill>
                <a:latin typeface="Century Gothic"/>
                <a:cs typeface="Century Gothic"/>
              </a:rPr>
              <a:t>4. Try to estimate it</a:t>
            </a:r>
            <a:endParaRPr lang="en-US" sz="2600" dirty="0">
              <a:solidFill>
                <a:srgbClr val="404040"/>
              </a:solidFill>
              <a:latin typeface="Century Gothic"/>
              <a:cs typeface="Century Gothic"/>
            </a:endParaRPr>
          </a:p>
        </p:txBody>
      </p:sp>
      <p:sp>
        <p:nvSpPr>
          <p:cNvPr id="63" name="Title 1"/>
          <p:cNvSpPr txBox="1">
            <a:spLocks/>
          </p:cNvSpPr>
          <p:nvPr/>
        </p:nvSpPr>
        <p:spPr>
          <a:xfrm>
            <a:off x="2590800" y="2571899"/>
            <a:ext cx="6400800" cy="1143000"/>
          </a:xfrm>
          <a:prstGeom prst="rect">
            <a:avLst/>
          </a:prstGeom>
        </p:spPr>
        <p:txBody>
          <a:bodyPr vert="horz" lIns="91440" tIns="45720" rIns="91440" bIns="45720" rtlCol="0" anchor="ctr">
            <a:normAutofit/>
          </a:bodyPr>
          <a:lstStyle/>
          <a:p>
            <a:pPr marL="404813" indent="-404813" defTabSz="457200">
              <a:spcBef>
                <a:spcPct val="0"/>
              </a:spcBef>
              <a:defRPr/>
            </a:pPr>
            <a:r>
              <a:rPr lang="en-US" sz="2600" dirty="0" smtClean="0">
                <a:solidFill>
                  <a:srgbClr val="404040"/>
                </a:solidFill>
                <a:latin typeface="Century Gothic"/>
                <a:cs typeface="Century Gothic"/>
              </a:rPr>
              <a:t>2. Understand/express the causal process</a:t>
            </a:r>
            <a:endParaRPr lang="en-US" sz="2600" dirty="0">
              <a:solidFill>
                <a:srgbClr val="404040"/>
              </a:solidFill>
              <a:latin typeface="Century Gothic"/>
              <a:cs typeface="Century Gothic"/>
            </a:endParaRPr>
          </a:p>
        </p:txBody>
      </p:sp>
      <p:cxnSp>
        <p:nvCxnSpPr>
          <p:cNvPr id="13" name="Straight Connector 12"/>
          <p:cNvCxnSpPr/>
          <p:nvPr/>
        </p:nvCxnSpPr>
        <p:spPr>
          <a:xfrm>
            <a:off x="762000" y="228600"/>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62000" y="1141412"/>
            <a:ext cx="7467600" cy="1588"/>
          </a:xfrm>
          <a:prstGeom prst="line">
            <a:avLst/>
          </a:prstGeom>
          <a:ln w="12700" cap="flat" cmpd="sng" algn="ctr">
            <a:solidFill>
              <a:srgbClr val="A0B4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5" name="Picture 14" descr="m6d_media6degrees_small.jpg"/>
          <p:cNvPicPr>
            <a:picLocks noChangeAspect="1"/>
          </p:cNvPicPr>
          <p:nvPr/>
        </p:nvPicPr>
        <p:blipFill>
          <a:blip r:embed="rId3" cstate="print"/>
          <a:stretch>
            <a:fillRect/>
          </a:stretch>
        </p:blipFill>
        <p:spPr>
          <a:xfrm>
            <a:off x="8077200" y="6154421"/>
            <a:ext cx="888999" cy="55117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4849</TotalTime>
  <Words>1354</Words>
  <Application>Microsoft Office PowerPoint</Application>
  <PresentationFormat>On-screen Show (4:3)</PresentationFormat>
  <Paragraphs>252</Paragraphs>
  <Slides>26</Slides>
  <Notes>26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Slide 1</vt:lpstr>
      <vt:lpstr>an important decision…</vt:lpstr>
      <vt:lpstr>Slide 3</vt:lpstr>
      <vt:lpstr>hardships of causality.</vt:lpstr>
      <vt:lpstr>Slide 5</vt:lpstr>
      <vt:lpstr>Slide 6</vt:lpstr>
      <vt:lpstr>Slide 7</vt:lpstr>
      <vt:lpstr>question of interest.</vt:lpstr>
      <vt:lpstr>general approach.</vt:lpstr>
      <vt:lpstr>Slide 10</vt:lpstr>
      <vt:lpstr>Slide 11</vt:lpstr>
      <vt:lpstr>Slide 12</vt:lpstr>
      <vt:lpstr>Slide 13</vt:lpstr>
      <vt:lpstr>Slide 14</vt:lpstr>
      <vt:lpstr>common approach: A/B testing.</vt:lpstr>
      <vt:lpstr>practical concerns. associated with doing A/B testing</vt:lpstr>
      <vt:lpstr>non invasive causal estimation (NICE).</vt:lpstr>
      <vt:lpstr>“what if” causal analysis adjusting for confounding</vt:lpstr>
      <vt:lpstr>estimation – a primer.</vt:lpstr>
      <vt:lpstr>Slide 20</vt:lpstr>
      <vt:lpstr>method validation: A/B Test vs. analytic estimate</vt:lpstr>
      <vt:lpstr>method validation: negative test Impact of Telecommunication company’s  advertisement on fast food conversion</vt:lpstr>
      <vt:lpstr>Slide 23</vt:lpstr>
      <vt:lpstr>Slide 24</vt:lpstr>
      <vt:lpstr>Slide 25</vt:lpstr>
      <vt:lpstr>references.</vt:lpstr>
    </vt:vector>
  </TitlesOfParts>
  <Company>Media6degrees.com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Claudia Perlich</dc:creator>
  <cp:lastModifiedBy>Claudia Perlich</cp:lastModifiedBy>
  <cp:revision>57</cp:revision>
  <cp:lastPrinted>2012-02-24T15:58:49Z</cp:lastPrinted>
  <dcterms:created xsi:type="dcterms:W3CDTF">2012-02-24T19:48:00Z</dcterms:created>
  <dcterms:modified xsi:type="dcterms:W3CDTF">2012-02-28T16:02:26Z</dcterms:modified>
</cp:coreProperties>
</file>